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13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-21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AE691-3D74-6146-8B68-6A07F83C9BFB}" type="datetimeFigureOut">
              <a:rPr lang="en-US" smtClean="0"/>
              <a:t>2/13/16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AE691-3D74-6146-8B68-6A07F83C9BFB}" type="datetimeFigureOut">
              <a:rPr lang="en-US" smtClean="0"/>
              <a:t>2/13/16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8D15-0F55-1644-913C-B358C02762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AE691-3D74-6146-8B68-6A07F83C9BFB}" type="datetimeFigureOut">
              <a:rPr lang="en-US" smtClean="0"/>
              <a:t>2/13/16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8D15-0F55-1644-913C-B358C02762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AE691-3D74-6146-8B68-6A07F83C9BFB}" type="datetimeFigureOut">
              <a:rPr lang="en-US" smtClean="0"/>
              <a:t>2/13/16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8D15-0F55-1644-913C-B358C02762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AE691-3D74-6146-8B68-6A07F83C9BFB}" type="datetimeFigureOut">
              <a:rPr lang="en-US" smtClean="0"/>
              <a:t>2/13/16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8D15-0F55-1644-913C-B358C027628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AE691-3D74-6146-8B68-6A07F83C9BFB}" type="datetimeFigureOut">
              <a:rPr lang="en-US" smtClean="0"/>
              <a:t>2/13/16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8D15-0F55-1644-913C-B358C02762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AE691-3D74-6146-8B68-6A07F83C9BFB}" type="datetimeFigureOut">
              <a:rPr lang="en-US" smtClean="0"/>
              <a:t>2/13/16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8D15-0F55-1644-913C-B358C02762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AE691-3D74-6146-8B68-6A07F83C9BFB}" type="datetimeFigureOut">
              <a:rPr lang="en-US" smtClean="0"/>
              <a:t>2/13/16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8D15-0F55-1644-913C-B358C02762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AE691-3D74-6146-8B68-6A07F83C9BFB}" type="datetimeFigureOut">
              <a:rPr lang="en-US" smtClean="0"/>
              <a:t>2/13/16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8D15-0F55-1644-913C-B358C02762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AE691-3D74-6146-8B68-6A07F83C9BFB}" type="datetimeFigureOut">
              <a:rPr lang="en-US" smtClean="0"/>
              <a:t>2/13/16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AE691-3D74-6146-8B68-6A07F83C9BFB}" type="datetimeFigureOut">
              <a:rPr lang="en-US" smtClean="0"/>
              <a:t>2/13/16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8D15-0F55-1644-913C-B358C027628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CBAE691-3D74-6146-8B68-6A07F83C9BFB}" type="datetimeFigureOut">
              <a:rPr lang="en-US" smtClean="0"/>
              <a:t>2/13/16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62C8D15-0F55-1644-913C-B358C027628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PUKHo1Y-BcM" TargetMode="External"/><Relationship Id="rId3" Type="http://schemas.openxmlformats.org/officeDocument/2006/relationships/image" Target="../media/image13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4" Type="http://schemas.openxmlformats.org/officeDocument/2006/relationships/image" Target="../media/image15.jpg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pzDDlwbSwxA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7CNDs3rdmZc" TargetMode="External"/><Relationship Id="rId3" Type="http://schemas.openxmlformats.org/officeDocument/2006/relationships/image" Target="../media/image16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4" Type="http://schemas.openxmlformats.org/officeDocument/2006/relationships/image" Target="../media/image18.jpg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B8x4YC0hx5U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4" Type="http://schemas.openxmlformats.org/officeDocument/2006/relationships/image" Target="../media/image21.jpg"/><Relationship Id="rId5" Type="http://schemas.openxmlformats.org/officeDocument/2006/relationships/image" Target="../media/image22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SgD4oxR1_Hw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dKWQ9czbNc8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D9Qz-gzmoa0" TargetMode="External"/><Relationship Id="rId3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4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cyJ_CusAgNU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3HlN5GHX9fc&amp;index=15&amp;list=PL_UeZ5NnQ9c2aYva2Ry5A6QLx7pqxRuyu" TargetMode="External"/><Relationship Id="rId3" Type="http://schemas.openxmlformats.org/officeDocument/2006/relationships/image" Target="../media/image10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qq6Kgf6Tnus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4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Yr5C0GaTXl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Yay for fun songs!!!!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Reading, Phonics, and Spelling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3066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Bossy 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en-US" dirty="0" smtClean="0"/>
              <a:t>He’s bossing us. </a:t>
            </a:r>
          </a:p>
          <a:p>
            <a:pPr marL="114300" indent="0" algn="ctr">
              <a:buNone/>
            </a:pPr>
            <a:r>
              <a:rPr lang="en-US" dirty="0" smtClean="0"/>
              <a:t>And we’re just just some little vowels</a:t>
            </a:r>
          </a:p>
          <a:p>
            <a:pPr marL="114300" indent="0" algn="ctr">
              <a:buNone/>
            </a:pPr>
            <a:r>
              <a:rPr lang="en-US" dirty="0" smtClean="0"/>
              <a:t>Bossy R makes such a fuss</a:t>
            </a:r>
          </a:p>
          <a:p>
            <a:pPr marL="114300" indent="0" algn="ctr">
              <a:buNone/>
            </a:pPr>
            <a:r>
              <a:rPr lang="en-US" dirty="0" smtClean="0"/>
              <a:t>And he’s changing our sounds somehow. </a:t>
            </a:r>
          </a:p>
          <a:p>
            <a:pPr marL="114300" indent="0" algn="ctr">
              <a:buNone/>
            </a:pPr>
            <a:r>
              <a:rPr lang="en-US" dirty="0" smtClean="0"/>
              <a:t>And you just </a:t>
            </a:r>
            <a:r>
              <a:rPr lang="en-US" dirty="0" err="1" smtClean="0"/>
              <a:t>gotta</a:t>
            </a:r>
            <a:r>
              <a:rPr lang="en-US" dirty="0" smtClean="0"/>
              <a:t> know that it drives us insane</a:t>
            </a:r>
          </a:p>
          <a:p>
            <a:pPr marL="114300" indent="0" algn="ctr">
              <a:buNone/>
            </a:pPr>
            <a:r>
              <a:rPr lang="en-US" dirty="0" smtClean="0"/>
              <a:t>How R changes our sounds causes pain in the brain</a:t>
            </a:r>
          </a:p>
          <a:p>
            <a:pPr marL="114300" indent="0" algn="ctr">
              <a:buNone/>
            </a:pPr>
            <a:r>
              <a:rPr lang="en-US" dirty="0" smtClean="0"/>
              <a:t>Now O-R says OR </a:t>
            </a:r>
          </a:p>
          <a:p>
            <a:pPr marL="114300" indent="0" algn="ctr">
              <a:buNone/>
            </a:pPr>
            <a:r>
              <a:rPr lang="en-US" dirty="0" smtClean="0"/>
              <a:t>And A-R says AR</a:t>
            </a:r>
          </a:p>
          <a:p>
            <a:pPr marL="114300" indent="0" algn="ctr">
              <a:buNone/>
            </a:pPr>
            <a:r>
              <a:rPr lang="en-US" dirty="0" smtClean="0"/>
              <a:t>And I-R E-R U-R they say ER because of R. </a:t>
            </a:r>
            <a:endParaRPr lang="en-US" dirty="0"/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8255" y="4498879"/>
            <a:ext cx="938545" cy="938545"/>
          </a:xfrm>
          <a:prstGeom prst="rect">
            <a:avLst/>
          </a:prstGeom>
        </p:spPr>
      </p:pic>
      <p:pic>
        <p:nvPicPr>
          <p:cNvPr id="5" name="Picture 4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8255" y="1752600"/>
            <a:ext cx="938545" cy="938545"/>
          </a:xfrm>
          <a:prstGeom prst="rect">
            <a:avLst/>
          </a:prstGeom>
        </p:spPr>
      </p:pic>
      <p:pic>
        <p:nvPicPr>
          <p:cNvPr id="6" name="Picture 5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128" y="1752600"/>
            <a:ext cx="938545" cy="938545"/>
          </a:xfrm>
          <a:prstGeom prst="rect">
            <a:avLst/>
          </a:prstGeom>
        </p:spPr>
      </p:pic>
      <p:pic>
        <p:nvPicPr>
          <p:cNvPr id="7" name="Picture 6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128" y="4498879"/>
            <a:ext cx="938545" cy="938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0276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Two sounds for 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14300" indent="0" algn="ctr">
              <a:buNone/>
            </a:pPr>
            <a:r>
              <a:rPr lang="en-US" dirty="0" smtClean="0"/>
              <a:t>Teacher says t says /t/ Teacher says h says /h/</a:t>
            </a:r>
          </a:p>
          <a:p>
            <a:pPr marL="114300" indent="0" algn="ctr">
              <a:buNone/>
            </a:pPr>
            <a:r>
              <a:rPr lang="en-US" dirty="0" smtClean="0"/>
              <a:t>Now she’s changing her mind, and it isn’t so fine.</a:t>
            </a:r>
          </a:p>
          <a:p>
            <a:pPr marL="114300" indent="0" algn="ctr">
              <a:buNone/>
            </a:pPr>
            <a:r>
              <a:rPr lang="en-US" dirty="0" smtClean="0"/>
              <a:t>Take a t and an h, put them side by side. </a:t>
            </a:r>
          </a:p>
          <a:p>
            <a:pPr marL="114300" indent="0" algn="ctr">
              <a:buNone/>
            </a:pPr>
            <a:r>
              <a:rPr lang="en-US" dirty="0" smtClean="0"/>
              <a:t>And now they say /</a:t>
            </a:r>
            <a:r>
              <a:rPr lang="en-US" dirty="0" err="1" smtClean="0"/>
              <a:t>th</a:t>
            </a:r>
            <a:r>
              <a:rPr lang="en-US" dirty="0" smtClean="0"/>
              <a:t>/ and now they say /</a:t>
            </a:r>
            <a:r>
              <a:rPr lang="en-US" dirty="0" err="1" smtClean="0"/>
              <a:t>th</a:t>
            </a:r>
            <a:r>
              <a:rPr lang="en-US" dirty="0" smtClean="0"/>
              <a:t>/</a:t>
            </a:r>
          </a:p>
          <a:p>
            <a:pPr marL="114300" indent="0" algn="ctr">
              <a:buNone/>
            </a:pPr>
            <a:r>
              <a:rPr lang="en-US" dirty="0" smtClean="0"/>
              <a:t>She said reading was easy, but I think she lied. </a:t>
            </a:r>
          </a:p>
          <a:p>
            <a:pPr marL="114300" indent="0" algn="ctr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Now with has a /</a:t>
            </a:r>
            <a:r>
              <a:rPr lang="en-US" dirty="0" err="1" smtClean="0"/>
              <a:t>th</a:t>
            </a:r>
            <a:r>
              <a:rPr lang="en-US" dirty="0" smtClean="0"/>
              <a:t>/  and think does too! </a:t>
            </a:r>
          </a:p>
          <a:p>
            <a:pPr marL="114300" indent="0" algn="ctr">
              <a:buNone/>
            </a:pPr>
            <a:r>
              <a:rPr lang="en-US" dirty="0" smtClean="0"/>
              <a:t>I said “Oh brother!  I want my mother!” </a:t>
            </a:r>
          </a:p>
          <a:p>
            <a:pPr marL="114300" indent="0" algn="ctr">
              <a:buNone/>
            </a:pPr>
            <a:r>
              <a:rPr lang="en-US" dirty="0" smtClean="0"/>
              <a:t>Now bath has a /</a:t>
            </a:r>
            <a:r>
              <a:rPr lang="en-US" dirty="0" err="1" smtClean="0"/>
              <a:t>th</a:t>
            </a:r>
            <a:r>
              <a:rPr lang="en-US" dirty="0" smtClean="0"/>
              <a:t>/ and Thursday does too. </a:t>
            </a:r>
          </a:p>
          <a:p>
            <a:pPr marL="114300" indent="0" algn="ctr">
              <a:buNone/>
            </a:pPr>
            <a:r>
              <a:rPr lang="en-US" dirty="0" smtClean="0"/>
              <a:t>Well this isn’t so bad.</a:t>
            </a:r>
          </a:p>
          <a:p>
            <a:pPr marL="114300" indent="0" algn="ctr">
              <a:buNone/>
            </a:pPr>
            <a:r>
              <a:rPr lang="en-US" dirty="0" smtClean="0"/>
              <a:t>So that’s what you do.</a:t>
            </a:r>
          </a:p>
          <a:p>
            <a:pPr marL="114300" indent="0" algn="ctr">
              <a:buNone/>
            </a:pPr>
            <a:r>
              <a:rPr lang="en-US" dirty="0" smtClean="0"/>
              <a:t>It’s in bath and in path and in mother and brother</a:t>
            </a:r>
          </a:p>
          <a:p>
            <a:pPr marL="114300" indent="0" algn="ctr">
              <a:buNone/>
            </a:pPr>
            <a:r>
              <a:rPr lang="en-US" dirty="0" smtClean="0"/>
              <a:t>And in this and in that and in with and in other</a:t>
            </a:r>
          </a:p>
          <a:p>
            <a:pPr marL="114300" indent="0" algn="ctr">
              <a:buNone/>
            </a:pPr>
            <a:r>
              <a:rPr lang="en-US" dirty="0" smtClean="0"/>
              <a:t>T-h says /</a:t>
            </a:r>
            <a:r>
              <a:rPr lang="en-US" dirty="0" err="1" smtClean="0"/>
              <a:t>th</a:t>
            </a:r>
            <a:r>
              <a:rPr lang="en-US" dirty="0" smtClean="0"/>
              <a:t>/ and t-h says /</a:t>
            </a:r>
            <a:r>
              <a:rPr lang="en-US" dirty="0" err="1" smtClean="0"/>
              <a:t>th</a:t>
            </a:r>
            <a:r>
              <a:rPr lang="en-US" dirty="0" smtClean="0"/>
              <a:t>/  (3x)</a:t>
            </a:r>
          </a:p>
          <a:p>
            <a:pPr marL="114300" indent="0" algn="ctr">
              <a:buNone/>
            </a:pPr>
            <a:r>
              <a:rPr lang="en-US" dirty="0" smtClean="0"/>
              <a:t>You just look for the t-h clues and you’ll beat the t-h blues!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6001" y="5647098"/>
            <a:ext cx="958129" cy="958129"/>
          </a:xfrm>
          <a:prstGeom prst="rect">
            <a:avLst/>
          </a:prstGeom>
        </p:spPr>
      </p:pic>
      <p:pic>
        <p:nvPicPr>
          <p:cNvPr id="5" name="Picture 4" descr="imgr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9911" y="5647098"/>
            <a:ext cx="958129" cy="958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2999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Two Sounds for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114300" indent="0" algn="ctr">
              <a:buNone/>
            </a:pPr>
            <a:r>
              <a:rPr lang="en-US" b="1" dirty="0" smtClean="0"/>
              <a:t>Tune</a:t>
            </a:r>
            <a:r>
              <a:rPr lang="en-US" b="1" dirty="0"/>
              <a:t>: Waltzing Matilda</a:t>
            </a:r>
            <a:endParaRPr lang="en-US" dirty="0"/>
          </a:p>
          <a:p>
            <a:pPr marL="114300" indent="0" algn="ctr">
              <a:buNone/>
            </a:pPr>
            <a:r>
              <a:rPr lang="en-US" b="1" dirty="0"/>
              <a:t>(start with chorus, 0:20)</a:t>
            </a:r>
            <a:endParaRPr lang="en-US" dirty="0"/>
          </a:p>
          <a:p>
            <a:pPr marL="114300" indent="0" algn="ctr">
              <a:buNone/>
            </a:pPr>
            <a:r>
              <a:rPr lang="en-US" b="1" dirty="0"/>
              <a:t> </a:t>
            </a:r>
            <a:endParaRPr lang="en-US" dirty="0"/>
          </a:p>
          <a:p>
            <a:pPr marL="114300" indent="0" algn="ctr">
              <a:buNone/>
            </a:pPr>
            <a:r>
              <a:rPr lang="en-US" sz="5100" dirty="0"/>
              <a:t>A </a:t>
            </a:r>
            <a:r>
              <a:rPr lang="en-US" sz="5100" dirty="0" smtClean="0"/>
              <a:t>c </a:t>
            </a:r>
            <a:r>
              <a:rPr lang="en-US" sz="5100" dirty="0"/>
              <a:t>has two sounds! </a:t>
            </a:r>
          </a:p>
          <a:p>
            <a:pPr marL="114300" indent="0" algn="ctr">
              <a:buNone/>
            </a:pPr>
            <a:r>
              <a:rPr lang="en-US" sz="5100" dirty="0"/>
              <a:t>/</a:t>
            </a:r>
            <a:r>
              <a:rPr lang="en-US" sz="5100" dirty="0" smtClean="0"/>
              <a:t>s</a:t>
            </a:r>
            <a:r>
              <a:rPr lang="en-US" sz="5100" dirty="0"/>
              <a:t>/</a:t>
            </a:r>
            <a:r>
              <a:rPr lang="en-US" sz="5100" dirty="0" smtClean="0"/>
              <a:t> </a:t>
            </a:r>
            <a:r>
              <a:rPr lang="en-US" sz="5100" dirty="0"/>
              <a:t>and </a:t>
            </a:r>
            <a:r>
              <a:rPr lang="en-US" sz="5100" dirty="0" smtClean="0"/>
              <a:t>/k</a:t>
            </a:r>
            <a:r>
              <a:rPr lang="en-US" sz="5100" dirty="0"/>
              <a:t>/</a:t>
            </a:r>
            <a:r>
              <a:rPr lang="en-US" sz="5100" dirty="0" smtClean="0"/>
              <a:t> </a:t>
            </a:r>
            <a:r>
              <a:rPr lang="en-US" sz="5100" dirty="0"/>
              <a:t>are the sounds </a:t>
            </a:r>
          </a:p>
          <a:p>
            <a:pPr marL="114300" indent="0" algn="ctr">
              <a:buNone/>
            </a:pPr>
            <a:r>
              <a:rPr lang="en-US" sz="5100" dirty="0"/>
              <a:t>You can sing along with me</a:t>
            </a:r>
          </a:p>
          <a:p>
            <a:pPr marL="114300" indent="0" algn="ctr">
              <a:buNone/>
            </a:pPr>
            <a:r>
              <a:rPr lang="en-US" sz="5100" dirty="0"/>
              <a:t> </a:t>
            </a:r>
          </a:p>
          <a:p>
            <a:pPr marL="114300" indent="0" algn="ctr">
              <a:buNone/>
            </a:pPr>
            <a:r>
              <a:rPr lang="en-US" sz="5100" dirty="0"/>
              <a:t>/</a:t>
            </a:r>
            <a:r>
              <a:rPr lang="en-US" sz="5100" dirty="0" smtClean="0"/>
              <a:t>s</a:t>
            </a:r>
            <a:r>
              <a:rPr lang="en-US" sz="5100" dirty="0"/>
              <a:t>/</a:t>
            </a:r>
            <a:r>
              <a:rPr lang="en-US" sz="5100" dirty="0" smtClean="0"/>
              <a:t> </a:t>
            </a:r>
            <a:r>
              <a:rPr lang="en-US" sz="5100" dirty="0"/>
              <a:t>goes </a:t>
            </a:r>
            <a:r>
              <a:rPr lang="en-US" sz="5100" dirty="0" smtClean="0"/>
              <a:t>before y, I, and e and </a:t>
            </a:r>
            <a:endParaRPr lang="en-US" sz="5100" dirty="0"/>
          </a:p>
          <a:p>
            <a:pPr marL="114300" indent="0" algn="ctr">
              <a:buNone/>
            </a:pPr>
            <a:r>
              <a:rPr lang="en-US" sz="5100" dirty="0" smtClean="0"/>
              <a:t>/k/ </a:t>
            </a:r>
            <a:r>
              <a:rPr lang="en-US" sz="5100" dirty="0"/>
              <a:t>goes before the other letters you’ll see! </a:t>
            </a:r>
          </a:p>
          <a:p>
            <a:pPr marL="114300" indent="0" algn="ctr">
              <a:buNone/>
            </a:pPr>
            <a:r>
              <a:rPr lang="en-US" sz="5100" dirty="0"/>
              <a:t> </a:t>
            </a:r>
          </a:p>
          <a:p>
            <a:pPr marL="114300" indent="0" algn="ctr">
              <a:buNone/>
            </a:pPr>
            <a:r>
              <a:rPr lang="en-US" sz="5100" dirty="0"/>
              <a:t>December, pencil, bouncy</a:t>
            </a:r>
          </a:p>
          <a:p>
            <a:pPr marL="114300" indent="0" algn="ctr">
              <a:buNone/>
            </a:pPr>
            <a:r>
              <a:rPr lang="en-US" sz="5100" dirty="0"/>
              <a:t>Cot cup pack act</a:t>
            </a:r>
          </a:p>
          <a:p>
            <a:pPr marL="114300" indent="0" algn="ctr">
              <a:buNone/>
            </a:pPr>
            <a:r>
              <a:rPr lang="en-US" sz="5100" dirty="0"/>
              <a:t>You can sing along with </a:t>
            </a:r>
            <a:r>
              <a:rPr lang="en-US" sz="5100" dirty="0" smtClean="0"/>
              <a:t>me</a:t>
            </a:r>
          </a:p>
          <a:p>
            <a:pPr marL="114300" indent="0" algn="ctr">
              <a:buNone/>
            </a:pPr>
            <a:endParaRPr lang="en-US" sz="5100" dirty="0"/>
          </a:p>
          <a:p>
            <a:pPr marL="114300" indent="0" algn="ctr">
              <a:buNone/>
            </a:pPr>
            <a:r>
              <a:rPr lang="en-US" sz="5100" dirty="0"/>
              <a:t>/s/ goes before y, I, and e and </a:t>
            </a:r>
          </a:p>
          <a:p>
            <a:pPr marL="114300" indent="0" algn="ctr">
              <a:buNone/>
            </a:pPr>
            <a:r>
              <a:rPr lang="en-US" sz="5100" dirty="0"/>
              <a:t>/k/ goes before the other letters you’ll see! </a:t>
            </a:r>
          </a:p>
          <a:p>
            <a:pPr marL="114300" indent="0" algn="ctr">
              <a:buNone/>
            </a:pPr>
            <a:endParaRPr lang="en-US" sz="5100" dirty="0"/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8156" y="5578653"/>
            <a:ext cx="824436" cy="1095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7015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Three sounds for e-d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4300" indent="0" algn="ctr">
              <a:buNone/>
            </a:pPr>
            <a:r>
              <a:rPr lang="en-US" b="1" dirty="0" smtClean="0"/>
              <a:t>Tune</a:t>
            </a:r>
            <a:r>
              <a:rPr lang="en-US" b="1" dirty="0"/>
              <a:t>: Pop Goes the Weasel</a:t>
            </a:r>
            <a:endParaRPr lang="en-US" dirty="0"/>
          </a:p>
          <a:p>
            <a:pPr marL="114300" indent="0" algn="ctr">
              <a:buNone/>
            </a:pPr>
            <a:r>
              <a:rPr lang="en-US" dirty="0"/>
              <a:t> </a:t>
            </a:r>
          </a:p>
          <a:p>
            <a:pPr marL="114300" indent="0" algn="ctr">
              <a:buNone/>
            </a:pPr>
            <a:r>
              <a:rPr lang="en-US" dirty="0"/>
              <a:t>There are three sounds for e-d</a:t>
            </a:r>
          </a:p>
          <a:p>
            <a:pPr marL="114300" indent="0" algn="ctr">
              <a:buNone/>
            </a:pPr>
            <a:r>
              <a:rPr lang="en-US" dirty="0"/>
              <a:t>We’re going to learn them now</a:t>
            </a:r>
          </a:p>
          <a:p>
            <a:pPr marL="114300" indent="0" algn="ctr">
              <a:buNone/>
            </a:pPr>
            <a:r>
              <a:rPr lang="en-US" dirty="0"/>
              <a:t>So e-d can say </a:t>
            </a:r>
            <a:r>
              <a:rPr lang="en-US" dirty="0" smtClean="0"/>
              <a:t>/d</a:t>
            </a:r>
            <a:r>
              <a:rPr lang="en-US" dirty="0"/>
              <a:t>/</a:t>
            </a:r>
            <a:r>
              <a:rPr lang="en-US" dirty="0" smtClean="0"/>
              <a:t>  </a:t>
            </a:r>
            <a:r>
              <a:rPr lang="en-US" dirty="0"/>
              <a:t>/</a:t>
            </a:r>
            <a:r>
              <a:rPr lang="en-US" dirty="0" smtClean="0"/>
              <a:t>t</a:t>
            </a:r>
            <a:r>
              <a:rPr lang="en-US" dirty="0"/>
              <a:t>/</a:t>
            </a:r>
            <a:r>
              <a:rPr lang="en-US" dirty="0" smtClean="0"/>
              <a:t>  </a:t>
            </a:r>
            <a:r>
              <a:rPr lang="en-US" dirty="0"/>
              <a:t>/</a:t>
            </a:r>
            <a:r>
              <a:rPr lang="en-US" dirty="0" err="1" smtClean="0"/>
              <a:t>ed</a:t>
            </a:r>
            <a:r>
              <a:rPr lang="en-US" dirty="0"/>
              <a:t>/</a:t>
            </a:r>
            <a:r>
              <a:rPr lang="en-US" dirty="0" smtClean="0"/>
              <a:t> </a:t>
            </a:r>
            <a:endParaRPr lang="en-US" dirty="0"/>
          </a:p>
          <a:p>
            <a:pPr marL="114300" indent="0" algn="ctr">
              <a:buNone/>
            </a:pPr>
            <a:r>
              <a:rPr lang="en-US" dirty="0"/>
              <a:t>And I’ll show you how! </a:t>
            </a:r>
          </a:p>
          <a:p>
            <a:pPr marL="114300" indent="0" algn="ctr">
              <a:buNone/>
            </a:pPr>
            <a:r>
              <a:rPr lang="en-US" dirty="0"/>
              <a:t> </a:t>
            </a:r>
          </a:p>
          <a:p>
            <a:pPr marL="114300" indent="0" algn="ctr">
              <a:buNone/>
            </a:pPr>
            <a:r>
              <a:rPr lang="en-US" dirty="0"/>
              <a:t>/</a:t>
            </a:r>
            <a:r>
              <a:rPr lang="en-US" dirty="0" smtClean="0"/>
              <a:t>d</a:t>
            </a:r>
            <a:r>
              <a:rPr lang="en-US" dirty="0"/>
              <a:t>/</a:t>
            </a:r>
            <a:r>
              <a:rPr lang="en-US" dirty="0" smtClean="0"/>
              <a:t> </a:t>
            </a:r>
            <a:r>
              <a:rPr lang="en-US" dirty="0"/>
              <a:t>is for most words</a:t>
            </a:r>
          </a:p>
          <a:p>
            <a:pPr marL="114300" indent="0" algn="ctr">
              <a:buNone/>
            </a:pPr>
            <a:r>
              <a:rPr lang="en-US" dirty="0" smtClean="0"/>
              <a:t>But /t</a:t>
            </a:r>
            <a:r>
              <a:rPr lang="en-US" dirty="0"/>
              <a:t>/</a:t>
            </a:r>
            <a:r>
              <a:rPr lang="en-US" dirty="0" smtClean="0"/>
              <a:t> </a:t>
            </a:r>
            <a:r>
              <a:rPr lang="en-US" dirty="0"/>
              <a:t>is for the voiceless </a:t>
            </a:r>
          </a:p>
          <a:p>
            <a:pPr marL="114300" indent="0" algn="ctr">
              <a:buNone/>
            </a:pPr>
            <a:r>
              <a:rPr lang="en-US" dirty="0"/>
              <a:t> </a:t>
            </a:r>
          </a:p>
          <a:p>
            <a:pPr marL="114300" indent="0" algn="ctr">
              <a:buNone/>
            </a:pPr>
            <a:r>
              <a:rPr lang="en-US" dirty="0"/>
              <a:t>When words end in a </a:t>
            </a:r>
            <a:r>
              <a:rPr lang="en-US" dirty="0" smtClean="0"/>
              <a:t>d </a:t>
            </a:r>
            <a:r>
              <a:rPr lang="en-US" dirty="0"/>
              <a:t>or </a:t>
            </a:r>
            <a:r>
              <a:rPr lang="en-US" dirty="0" smtClean="0"/>
              <a:t>t, </a:t>
            </a:r>
            <a:endParaRPr lang="en-US" dirty="0"/>
          </a:p>
          <a:p>
            <a:pPr marL="114300" indent="0" algn="ctr">
              <a:buNone/>
            </a:pPr>
            <a:r>
              <a:rPr lang="en-US" dirty="0"/>
              <a:t>Use </a:t>
            </a:r>
            <a:r>
              <a:rPr lang="en-US" dirty="0" smtClean="0"/>
              <a:t>/</a:t>
            </a:r>
            <a:r>
              <a:rPr lang="en-US" dirty="0" err="1" smtClean="0"/>
              <a:t>ed</a:t>
            </a:r>
            <a:r>
              <a:rPr lang="en-US" dirty="0"/>
              <a:t>/</a:t>
            </a:r>
            <a:r>
              <a:rPr lang="en-US" dirty="0" smtClean="0"/>
              <a:t> </a:t>
            </a:r>
            <a:r>
              <a:rPr lang="en-US" dirty="0"/>
              <a:t>and no more stress! </a:t>
            </a:r>
          </a:p>
          <a:p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328204"/>
            <a:ext cx="871642" cy="871642"/>
          </a:xfrm>
          <a:prstGeom prst="rect">
            <a:avLst/>
          </a:prstGeom>
        </p:spPr>
      </p:pic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842" y="3328204"/>
            <a:ext cx="816723" cy="816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0825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I-N-G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en-US" dirty="0" err="1"/>
              <a:t>i</a:t>
            </a:r>
            <a:r>
              <a:rPr lang="en-US" dirty="0"/>
              <a:t>-n-g says </a:t>
            </a:r>
            <a:r>
              <a:rPr lang="en-US" dirty="0" err="1"/>
              <a:t>ing</a:t>
            </a:r>
            <a:r>
              <a:rPr lang="en-US" dirty="0"/>
              <a:t>! </a:t>
            </a:r>
          </a:p>
          <a:p>
            <a:pPr marL="114300" indent="0" algn="ctr">
              <a:buNone/>
            </a:pPr>
            <a:r>
              <a:rPr lang="en-US" dirty="0" err="1"/>
              <a:t>i</a:t>
            </a:r>
            <a:r>
              <a:rPr lang="en-US" dirty="0"/>
              <a:t>-n-g says </a:t>
            </a:r>
            <a:r>
              <a:rPr lang="en-US" dirty="0" err="1"/>
              <a:t>ing</a:t>
            </a:r>
            <a:r>
              <a:rPr lang="en-US" dirty="0"/>
              <a:t>! </a:t>
            </a:r>
          </a:p>
          <a:p>
            <a:pPr marL="114300" indent="0" algn="ctr">
              <a:buNone/>
            </a:pPr>
            <a:r>
              <a:rPr lang="en-US" dirty="0"/>
              <a:t>Running, jumping, laughing, fighting, </a:t>
            </a:r>
          </a:p>
          <a:p>
            <a:pPr marL="114300" indent="0" algn="ctr">
              <a:buNone/>
            </a:pPr>
            <a:r>
              <a:rPr lang="en-US" dirty="0" err="1"/>
              <a:t>i</a:t>
            </a:r>
            <a:r>
              <a:rPr lang="en-US" dirty="0"/>
              <a:t>-n-g says </a:t>
            </a:r>
            <a:r>
              <a:rPr lang="en-US" dirty="0" err="1"/>
              <a:t>ing</a:t>
            </a:r>
            <a:r>
              <a:rPr lang="en-US" dirty="0"/>
              <a:t>! </a:t>
            </a:r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444" y="3695932"/>
            <a:ext cx="2148099" cy="1429462"/>
          </a:xfrm>
          <a:prstGeom prst="rect">
            <a:avLst/>
          </a:prstGeom>
        </p:spPr>
      </p:pic>
      <p:pic>
        <p:nvPicPr>
          <p:cNvPr id="5" name="Picture 4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701" y="3695932"/>
            <a:ext cx="2058199" cy="1369638"/>
          </a:xfrm>
          <a:prstGeom prst="rect">
            <a:avLst/>
          </a:prstGeom>
        </p:spPr>
      </p:pic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4597" y="3618674"/>
            <a:ext cx="2182203" cy="1446896"/>
          </a:xfrm>
          <a:prstGeom prst="rect">
            <a:avLst/>
          </a:prstGeom>
        </p:spPr>
      </p:pic>
      <p:pic>
        <p:nvPicPr>
          <p:cNvPr id="7" name="Picture 6" descr="imgre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7976" y="5410863"/>
            <a:ext cx="1909924" cy="1430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914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</a:t>
            </a:r>
            <a:r>
              <a:rPr lang="en-US" dirty="0" smtClean="0">
                <a:solidFill>
                  <a:srgbClr val="FF6600"/>
                </a:solidFill>
              </a:rPr>
              <a:t>a</a:t>
            </a:r>
            <a:r>
              <a:rPr lang="en-US" dirty="0" smtClean="0">
                <a:solidFill>
                  <a:srgbClr val="FFFF00"/>
                </a:solidFill>
              </a:rPr>
              <a:t>i</a:t>
            </a:r>
            <a:r>
              <a:rPr lang="en-US" dirty="0" smtClean="0">
                <a:solidFill>
                  <a:srgbClr val="008000"/>
                </a:solidFill>
              </a:rPr>
              <a:t>n</a:t>
            </a:r>
            <a:r>
              <a:rPr lang="en-US" dirty="0" smtClean="0">
                <a:solidFill>
                  <a:srgbClr val="3366FF"/>
                </a:solidFill>
              </a:rPr>
              <a:t>b</a:t>
            </a:r>
            <a:r>
              <a:rPr lang="en-US" dirty="0">
                <a:solidFill>
                  <a:srgbClr val="54137D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w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6600"/>
                </a:solidFill>
              </a:rPr>
              <a:t>W</a:t>
            </a:r>
            <a:r>
              <a:rPr lang="en-US" dirty="0" smtClean="0">
                <a:solidFill>
                  <a:srgbClr val="FFFF00"/>
                </a:solidFill>
              </a:rPr>
              <a:t>’</a:t>
            </a:r>
            <a:r>
              <a:rPr lang="en-US" dirty="0" smtClean="0">
                <a:solidFill>
                  <a:srgbClr val="008000"/>
                </a:solidFill>
              </a:rPr>
              <a:t>s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0316"/>
            <a:ext cx="8229600" cy="4373563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dirty="0" smtClean="0"/>
              <a:t>Use </a:t>
            </a:r>
            <a:r>
              <a:rPr lang="en-US" dirty="0"/>
              <a:t>this link to learn the tune of the song. </a:t>
            </a:r>
            <a:r>
              <a:rPr lang="en-US" dirty="0">
                <a:sym typeface="Wingdings"/>
              </a:rPr>
              <a:t></a:t>
            </a:r>
            <a:r>
              <a:rPr lang="en-US" dirty="0"/>
              <a:t> </a:t>
            </a:r>
          </a:p>
          <a:p>
            <a:pPr marL="0" indent="0" algn="ctr">
              <a:buNone/>
            </a:pPr>
            <a:r>
              <a:rPr lang="en-US" dirty="0"/>
              <a:t>https://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=IRU6GtG7BZw</a:t>
            </a:r>
          </a:p>
          <a:p>
            <a:pPr marL="0" indent="0" algn="ctr">
              <a:buNone/>
            </a:pPr>
            <a:r>
              <a:rPr lang="en-US" dirty="0"/>
              <a:t> </a:t>
            </a:r>
          </a:p>
          <a:p>
            <a:pPr marL="0" indent="0" algn="ctr">
              <a:buNone/>
            </a:pPr>
            <a:r>
              <a:rPr lang="en-US" dirty="0"/>
              <a:t>Oh I like </a:t>
            </a:r>
            <a:r>
              <a:rPr lang="en-US" b="1" dirty="0">
                <a:solidFill>
                  <a:srgbClr val="FF0000"/>
                </a:solidFill>
              </a:rPr>
              <a:t>WHO</a:t>
            </a:r>
            <a:r>
              <a:rPr lang="en-US" b="1" dirty="0"/>
              <a:t>?</a:t>
            </a:r>
            <a:r>
              <a:rPr lang="en-US" dirty="0"/>
              <a:t>  </a:t>
            </a:r>
          </a:p>
          <a:p>
            <a:pPr marL="0" indent="0" algn="ctr">
              <a:buNone/>
            </a:pPr>
            <a:r>
              <a:rPr lang="en-US" dirty="0"/>
              <a:t>It’s the characters in the story.</a:t>
            </a:r>
          </a:p>
          <a:p>
            <a:pPr marL="0" indent="0" algn="ctr">
              <a:buNone/>
            </a:pPr>
            <a:r>
              <a:rPr lang="en-US" dirty="0"/>
              <a:t> 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FF6600"/>
                </a:solidFill>
              </a:rPr>
              <a:t>WHAT</a:t>
            </a:r>
            <a:r>
              <a:rPr lang="en-US" b="1" dirty="0"/>
              <a:t>?</a:t>
            </a:r>
            <a:r>
              <a:rPr lang="en-US" dirty="0"/>
              <a:t>  It’s what happens in the book! </a:t>
            </a:r>
          </a:p>
          <a:p>
            <a:pPr marL="0" indent="0" algn="ctr">
              <a:buNone/>
            </a:pPr>
            <a:r>
              <a:rPr lang="en-US" dirty="0"/>
              <a:t> 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FFFF00"/>
                </a:solidFill>
              </a:rPr>
              <a:t>WHEN</a:t>
            </a:r>
            <a:r>
              <a:rPr lang="en-US" b="1" dirty="0"/>
              <a:t>?</a:t>
            </a:r>
            <a:r>
              <a:rPr lang="en-US" dirty="0"/>
              <a:t>  It’s the day or the time or week, month, year.</a:t>
            </a:r>
          </a:p>
          <a:p>
            <a:pPr marL="0" indent="0" algn="ctr">
              <a:buNone/>
            </a:pPr>
            <a:r>
              <a:rPr lang="en-US" dirty="0"/>
              <a:t> 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008000"/>
                </a:solidFill>
              </a:rPr>
              <a:t>WHERE</a:t>
            </a:r>
            <a:r>
              <a:rPr lang="en-US" b="1" dirty="0"/>
              <a:t>?</a:t>
            </a:r>
            <a:r>
              <a:rPr lang="en-US" dirty="0"/>
              <a:t>  It’s the setting of the story; the place where it happens </a:t>
            </a:r>
          </a:p>
          <a:p>
            <a:pPr marL="0" indent="0" algn="ctr">
              <a:buNone/>
            </a:pPr>
            <a:r>
              <a:rPr lang="en-US" dirty="0"/>
              <a:t> </a:t>
            </a:r>
          </a:p>
          <a:p>
            <a:pPr marL="0" indent="0" algn="ctr">
              <a:buNone/>
            </a:pPr>
            <a:r>
              <a:rPr lang="en-US" dirty="0"/>
              <a:t>And then there’s </a:t>
            </a:r>
            <a:r>
              <a:rPr lang="en-US" b="1" dirty="0">
                <a:solidFill>
                  <a:srgbClr val="3366FF"/>
                </a:solidFill>
              </a:rPr>
              <a:t>WHY</a:t>
            </a:r>
            <a:r>
              <a:rPr lang="en-US" b="1" dirty="0"/>
              <a:t>?</a:t>
            </a:r>
            <a:r>
              <a:rPr lang="en-US" dirty="0"/>
              <a:t>  It’s the reason for the story; you should use because! </a:t>
            </a:r>
          </a:p>
          <a:p>
            <a:pPr marL="0" indent="0" algn="ctr">
              <a:buNone/>
            </a:pPr>
            <a:r>
              <a:rPr lang="en-US" dirty="0"/>
              <a:t> </a:t>
            </a:r>
          </a:p>
          <a:p>
            <a:pPr marL="0" indent="0" algn="ctr">
              <a:buNone/>
            </a:pPr>
            <a:r>
              <a:rPr lang="en-US" dirty="0"/>
              <a:t>And when you put those W words side by side, now what do you think you’ve done? </a:t>
            </a:r>
          </a:p>
          <a:p>
            <a:pPr marL="0" indent="0" algn="ctr">
              <a:buNone/>
            </a:pPr>
            <a:r>
              <a:rPr lang="en-US" dirty="0"/>
              <a:t>You’ve made a rainbow!  And it’s a really beautiful one! </a:t>
            </a:r>
          </a:p>
          <a:p>
            <a:endParaRPr lang="en-US" dirty="0"/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3181" y="5452490"/>
            <a:ext cx="2562437" cy="1347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853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Declarative Sentence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en-US" dirty="0"/>
              <a:t>A declarative sentence is easy.</a:t>
            </a:r>
          </a:p>
          <a:p>
            <a:pPr marL="114300" indent="0" algn="ctr">
              <a:buNone/>
            </a:pPr>
            <a:r>
              <a:rPr lang="en-US" dirty="0"/>
              <a:t>Almost every sentence is one, you see.</a:t>
            </a:r>
          </a:p>
          <a:p>
            <a:pPr marL="114300" indent="0" algn="ctr">
              <a:buNone/>
            </a:pPr>
            <a:r>
              <a:rPr lang="en-US" dirty="0"/>
              <a:t>So, remember if it’s stating something,</a:t>
            </a:r>
          </a:p>
          <a:p>
            <a:pPr marL="114300" indent="0" algn="ctr">
              <a:buNone/>
            </a:pPr>
            <a:r>
              <a:rPr lang="en-US" dirty="0"/>
              <a:t>Use a period- it’s declarative.</a:t>
            </a:r>
          </a:p>
          <a:p>
            <a:pPr marL="114300" indent="0" algn="ctr">
              <a:buNone/>
            </a:pPr>
            <a:r>
              <a:rPr lang="en-US" dirty="0"/>
              <a:t>The dog is running.  Or, The fish is swimming.</a:t>
            </a:r>
          </a:p>
          <a:p>
            <a:pPr marL="114300" indent="0" algn="ctr">
              <a:buNone/>
            </a:pPr>
            <a:r>
              <a:rPr lang="en-US" dirty="0"/>
              <a:t>Easy, boring, using the declarative.</a:t>
            </a:r>
          </a:p>
          <a:p>
            <a:pPr marL="114300" indent="0" algn="ctr">
              <a:buNone/>
            </a:pPr>
            <a:r>
              <a:rPr lang="en-US" dirty="0"/>
              <a:t> </a:t>
            </a:r>
          </a:p>
          <a:p>
            <a:pPr marL="114300" indent="0" algn="ctr">
              <a:buNone/>
            </a:pPr>
            <a:r>
              <a:rPr lang="en-US" dirty="0"/>
              <a:t> </a:t>
            </a:r>
          </a:p>
          <a:p>
            <a:pPr marL="114300" indent="0" algn="ctr">
              <a:buNone/>
            </a:pPr>
            <a:r>
              <a:rPr lang="en-US" b="1" dirty="0"/>
              <a:t>Want to sing along?  (tune: Proud Mary)</a:t>
            </a: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 0:00-0:43</a:t>
            </a:r>
          </a:p>
          <a:p>
            <a:endParaRPr lang="en-US" dirty="0"/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52600"/>
            <a:ext cx="1563380" cy="1063328"/>
          </a:xfrm>
          <a:prstGeom prst="rect">
            <a:avLst/>
          </a:prstGeom>
        </p:spPr>
      </p:pic>
      <p:pic>
        <p:nvPicPr>
          <p:cNvPr id="5" name="Picture 4" descr="imgr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2005" y="3750204"/>
            <a:ext cx="1704256" cy="127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685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lairMdITC TT-Medium"/>
                <a:cs typeface="BlairMdITC TT-Medium"/>
                <a:hlinkClick r:id="rId2"/>
              </a:rPr>
              <a:t>Imperative Sentence</a:t>
            </a:r>
            <a:br>
              <a:rPr lang="en-US" dirty="0" smtClean="0">
                <a:latin typeface="BlairMdITC TT-Medium"/>
                <a:cs typeface="BlairMdITC TT-Medium"/>
                <a:hlinkClick r:id="rId2"/>
              </a:rPr>
            </a:br>
            <a:endParaRPr lang="en-US" dirty="0">
              <a:latin typeface="BlairMdITC TT-Medium"/>
              <a:cs typeface="BlairMdITC TT-Medium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dirty="0">
                <a:latin typeface="BlairMdITC TT-Medium"/>
                <a:cs typeface="BlairMdITC TT-Medium"/>
              </a:rPr>
              <a:t>Stop! It’s imperative! That means a command or request.</a:t>
            </a:r>
          </a:p>
          <a:p>
            <a:pPr marL="114300" indent="0" algn="ctr">
              <a:buNone/>
            </a:pPr>
            <a:r>
              <a:rPr lang="en-US" dirty="0">
                <a:latin typeface="BlairMdITC TT-Medium"/>
                <a:cs typeface="BlairMdITC TT-Medium"/>
              </a:rPr>
              <a:t>“You” can be added!</a:t>
            </a:r>
          </a:p>
          <a:p>
            <a:pPr marL="114300" indent="0" algn="ctr">
              <a:buNone/>
            </a:pPr>
            <a:r>
              <a:rPr lang="en-US" dirty="0">
                <a:latin typeface="BlairMdITC TT-Medium"/>
                <a:cs typeface="BlairMdITC TT-Medium"/>
              </a:rPr>
              <a:t>Use a period or exclamation point.</a:t>
            </a:r>
          </a:p>
          <a:p>
            <a:pPr marL="114300" indent="0" algn="ctr">
              <a:buNone/>
            </a:pPr>
            <a:r>
              <a:rPr lang="en-US" dirty="0">
                <a:latin typeface="BlairMdITC TT-Medium"/>
                <a:cs typeface="BlairMdITC TT-Medium"/>
              </a:rPr>
              <a:t>Think it over!</a:t>
            </a:r>
          </a:p>
          <a:p>
            <a:pPr marL="114300" indent="0">
              <a:buNone/>
            </a:pPr>
            <a:r>
              <a:rPr lang="en-US" dirty="0"/>
              <a:t> </a:t>
            </a:r>
          </a:p>
          <a:p>
            <a:pPr marL="114300" indent="0">
              <a:buNone/>
            </a:pPr>
            <a:r>
              <a:rPr lang="en-US" dirty="0"/>
              <a:t> </a:t>
            </a:r>
          </a:p>
          <a:p>
            <a:pPr marL="114300" indent="0" algn="ctr">
              <a:buNone/>
            </a:pPr>
            <a:r>
              <a:rPr lang="en-US" b="1" dirty="0"/>
              <a:t>Want to sing along? (Tune: Stop! In the name of love!)</a:t>
            </a: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0</a:t>
            </a:r>
            <a:r>
              <a:rPr lang="en-US" dirty="0"/>
              <a:t>:53-1:18</a:t>
            </a:r>
          </a:p>
          <a:p>
            <a:endParaRPr lang="en-US" dirty="0"/>
          </a:p>
        </p:txBody>
      </p:sp>
      <p:pic>
        <p:nvPicPr>
          <p:cNvPr id="4" name="Picture 3" descr="imgre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436" y="3607395"/>
            <a:ext cx="1091821" cy="1091821"/>
          </a:xfrm>
          <a:prstGeom prst="rect">
            <a:avLst/>
          </a:prstGeom>
        </p:spPr>
      </p:pic>
      <p:pic>
        <p:nvPicPr>
          <p:cNvPr id="5" name="Picture 4" descr="imgr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4052" y="3486954"/>
            <a:ext cx="1373131" cy="1212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23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Bubblegum Sans Regular"/>
                <a:cs typeface="Bubblegum Sans Regular"/>
                <a:hlinkClick r:id="rId2"/>
              </a:rPr>
              <a:t>Interrogative Sentence</a:t>
            </a:r>
            <a:endParaRPr lang="en-US" dirty="0">
              <a:latin typeface="Bubblegum Sans Regular"/>
              <a:cs typeface="Bubblegum Sans Regula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dirty="0">
                <a:latin typeface="Bubblegum Sans Regular"/>
                <a:cs typeface="Bubblegum Sans Regular"/>
              </a:rPr>
              <a:t>Do you know interrogative?</a:t>
            </a:r>
          </a:p>
          <a:p>
            <a:pPr marL="114300" indent="0" algn="ctr">
              <a:buNone/>
            </a:pPr>
            <a:r>
              <a:rPr lang="en-US" dirty="0">
                <a:latin typeface="Bubblegum Sans Regular"/>
                <a:cs typeface="Bubblegum Sans Regular"/>
              </a:rPr>
              <a:t>It’s when you ask a question.</a:t>
            </a:r>
          </a:p>
          <a:p>
            <a:pPr marL="114300" indent="0" algn="ctr">
              <a:buNone/>
            </a:pPr>
            <a:r>
              <a:rPr lang="en-US" dirty="0">
                <a:latin typeface="Bubblegum Sans Regular"/>
                <a:cs typeface="Bubblegum Sans Regular"/>
              </a:rPr>
              <a:t>It’s easy to find, ‘cause there’s a question mark.</a:t>
            </a:r>
          </a:p>
          <a:p>
            <a:pPr marL="114300" indent="0" algn="ctr">
              <a:buNone/>
            </a:pPr>
            <a:r>
              <a:rPr lang="en-US" dirty="0">
                <a:latin typeface="Bubblegum Sans Regular"/>
                <a:cs typeface="Bubblegum Sans Regular"/>
              </a:rPr>
              <a:t>Can you listen?</a:t>
            </a:r>
          </a:p>
          <a:p>
            <a:pPr marL="114300" indent="0" algn="ctr">
              <a:buNone/>
            </a:pPr>
            <a:r>
              <a:rPr lang="en-US" dirty="0">
                <a:latin typeface="Bubblegum Sans Regular"/>
                <a:cs typeface="Bubblegum Sans Regular"/>
              </a:rPr>
              <a:t>Is there a question to answer?</a:t>
            </a:r>
          </a:p>
          <a:p>
            <a:pPr marL="114300" indent="0" algn="ctr">
              <a:buNone/>
            </a:pPr>
            <a:r>
              <a:rPr lang="en-US" dirty="0">
                <a:latin typeface="Bubblegum Sans Regular"/>
                <a:cs typeface="Bubblegum Sans Regular"/>
              </a:rPr>
              <a:t>Then you know for sure, it’s interrogative.</a:t>
            </a:r>
          </a:p>
          <a:p>
            <a:pPr marL="114300" indent="0" algn="ctr">
              <a:buNone/>
            </a:pPr>
            <a:r>
              <a:rPr lang="en-US" dirty="0"/>
              <a:t> </a:t>
            </a:r>
          </a:p>
          <a:p>
            <a:pPr marL="114300" indent="0" algn="ctr">
              <a:buNone/>
            </a:pPr>
            <a:r>
              <a:rPr lang="en-US" b="1" dirty="0"/>
              <a:t>Want to sing along?  (Tune: Do you Believe in Magic?)</a:t>
            </a:r>
            <a:endParaRPr lang="en-US" dirty="0"/>
          </a:p>
          <a:p>
            <a:pPr marL="114300" indent="0" algn="ctr">
              <a:buNone/>
            </a:pPr>
            <a:r>
              <a:rPr lang="en-US" dirty="0"/>
              <a:t> </a:t>
            </a:r>
            <a:r>
              <a:rPr lang="en-US" dirty="0" smtClean="0"/>
              <a:t>0</a:t>
            </a:r>
            <a:r>
              <a:rPr lang="en-US" dirty="0"/>
              <a:t>:00-0:27</a:t>
            </a:r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4" name="Picture 3" descr="imgre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128" y="3065636"/>
            <a:ext cx="1651219" cy="1088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279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urlz MT"/>
                <a:cs typeface="Curlz MT"/>
                <a:hlinkClick r:id="rId2"/>
              </a:rPr>
              <a:t>Exclamatory sentence</a:t>
            </a:r>
            <a:endParaRPr lang="en-US" dirty="0">
              <a:latin typeface="Curlz MT"/>
              <a:cs typeface="Curlz M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en-US" dirty="0">
                <a:latin typeface="Curlz MT"/>
                <a:cs typeface="Curlz MT"/>
              </a:rPr>
              <a:t>I’m so excited!</a:t>
            </a:r>
          </a:p>
          <a:p>
            <a:pPr marL="114300" indent="0" algn="ctr">
              <a:buNone/>
            </a:pPr>
            <a:r>
              <a:rPr lang="en-US" dirty="0">
                <a:latin typeface="Curlz MT"/>
                <a:cs typeface="Curlz MT"/>
              </a:rPr>
              <a:t>And I just can’t hide it!</a:t>
            </a:r>
          </a:p>
          <a:p>
            <a:pPr marL="114300" indent="0" algn="ctr">
              <a:buNone/>
            </a:pPr>
            <a:r>
              <a:rPr lang="en-US" dirty="0">
                <a:latin typeface="Curlz MT"/>
                <a:cs typeface="Curlz MT"/>
              </a:rPr>
              <a:t>I figured out an exclamatory sentence is exciting!</a:t>
            </a:r>
          </a:p>
          <a:p>
            <a:pPr marL="114300" indent="0" algn="ctr">
              <a:buNone/>
            </a:pPr>
            <a:r>
              <a:rPr lang="en-US" dirty="0">
                <a:latin typeface="Curlz MT"/>
                <a:cs typeface="Curlz MT"/>
              </a:rPr>
              <a:t>You use an exclamation point</a:t>
            </a:r>
          </a:p>
          <a:p>
            <a:pPr marL="114300" indent="0" algn="ctr">
              <a:buNone/>
            </a:pPr>
            <a:r>
              <a:rPr lang="en-US" dirty="0">
                <a:latin typeface="Curlz MT"/>
                <a:cs typeface="Curlz MT"/>
              </a:rPr>
              <a:t>It’s really great!</a:t>
            </a:r>
          </a:p>
          <a:p>
            <a:pPr marL="114300" indent="0" algn="ctr">
              <a:buNone/>
            </a:pPr>
            <a:r>
              <a:rPr lang="en-US" dirty="0">
                <a:latin typeface="Curlz MT"/>
                <a:cs typeface="Curlz MT"/>
              </a:rPr>
              <a:t>I know I know I know I know I know I got this!</a:t>
            </a:r>
          </a:p>
          <a:p>
            <a:pPr marL="114300" indent="0" algn="ctr">
              <a:buNone/>
            </a:pPr>
            <a:endParaRPr lang="en-US" b="1" dirty="0" smtClean="0"/>
          </a:p>
          <a:p>
            <a:pPr marL="114300" indent="0" algn="ctr">
              <a:buNone/>
            </a:pPr>
            <a:r>
              <a:rPr lang="en-US" b="1" dirty="0" smtClean="0"/>
              <a:t>Want </a:t>
            </a:r>
            <a:r>
              <a:rPr lang="en-US" b="1" dirty="0"/>
              <a:t>to sing along?  (Tune: I’m so Excited) </a:t>
            </a: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1</a:t>
            </a:r>
            <a:r>
              <a:rPr lang="en-US" dirty="0"/>
              <a:t>:07-1:28</a:t>
            </a:r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1464" y="5437374"/>
            <a:ext cx="1374872" cy="923272"/>
          </a:xfrm>
          <a:prstGeom prst="rect">
            <a:avLst/>
          </a:prstGeom>
        </p:spPr>
      </p:pic>
      <p:pic>
        <p:nvPicPr>
          <p:cNvPr id="5" name="Picture 4" descr="imgr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47799"/>
            <a:ext cx="1559744" cy="1178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685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F-R-I-E-N-D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14300" indent="0" algn="ctr">
              <a:buNone/>
            </a:pPr>
            <a:r>
              <a:rPr lang="en-US" dirty="0"/>
              <a:t>FRIEND! </a:t>
            </a:r>
          </a:p>
          <a:p>
            <a:pPr marL="114300" indent="0" algn="ctr">
              <a:buNone/>
            </a:pPr>
            <a:r>
              <a:rPr lang="en-US" dirty="0"/>
              <a:t>Tune: F-R-I-E-N-D by Sandi Patty</a:t>
            </a:r>
          </a:p>
          <a:p>
            <a:pPr marL="114300" indent="0" algn="ctr">
              <a:buNone/>
            </a:pPr>
            <a:r>
              <a:rPr lang="en-US" dirty="0"/>
              <a:t> </a:t>
            </a:r>
          </a:p>
          <a:p>
            <a:pPr marL="114300" indent="0" algn="ctr">
              <a:buNone/>
            </a:pPr>
            <a:r>
              <a:rPr lang="en-US" dirty="0"/>
              <a:t> </a:t>
            </a:r>
          </a:p>
          <a:p>
            <a:pPr marL="114300" indent="0" algn="ctr">
              <a:buNone/>
            </a:pPr>
            <a:r>
              <a:rPr lang="en-US" dirty="0"/>
              <a:t>You are a friend to me! </a:t>
            </a:r>
          </a:p>
          <a:p>
            <a:pPr marL="114300" indent="0" algn="ctr">
              <a:buNone/>
            </a:pPr>
            <a:r>
              <a:rPr lang="en-US" dirty="0"/>
              <a:t>An F-R-I-E-N-D!</a:t>
            </a:r>
          </a:p>
          <a:p>
            <a:pPr marL="114300" indent="0" algn="ctr">
              <a:buNone/>
            </a:pPr>
            <a:r>
              <a:rPr lang="en-US" dirty="0"/>
              <a:t>You are a friend to me! </a:t>
            </a:r>
          </a:p>
          <a:p>
            <a:pPr marL="114300" indent="0" algn="ctr">
              <a:buNone/>
            </a:pPr>
            <a:r>
              <a:rPr lang="en-US" dirty="0"/>
              <a:t>An F-R-I-E-N-D </a:t>
            </a:r>
          </a:p>
          <a:p>
            <a:pPr marL="114300" indent="0" algn="ctr">
              <a:buNone/>
            </a:pPr>
            <a:r>
              <a:rPr lang="en-US" dirty="0"/>
              <a:t>And every letter tells what you mean to me! </a:t>
            </a:r>
          </a:p>
          <a:p>
            <a:pPr marL="114300" indent="0" algn="ctr">
              <a:buNone/>
            </a:pPr>
            <a:r>
              <a:rPr lang="en-US" dirty="0"/>
              <a:t> </a:t>
            </a:r>
          </a:p>
          <a:p>
            <a:pPr marL="114300" indent="0" algn="ctr">
              <a:buNone/>
            </a:pPr>
            <a:r>
              <a:rPr lang="en-US" dirty="0"/>
              <a:t>F for fun! </a:t>
            </a:r>
          </a:p>
          <a:p>
            <a:pPr marL="114300" indent="0" algn="ctr">
              <a:buNone/>
            </a:pPr>
            <a:r>
              <a:rPr lang="en-US" dirty="0"/>
              <a:t>R really terrific! </a:t>
            </a:r>
          </a:p>
          <a:p>
            <a:pPr marL="114300" indent="0" algn="ctr">
              <a:buNone/>
            </a:pPr>
            <a:r>
              <a:rPr lang="en-US" dirty="0"/>
              <a:t>I it’s important! </a:t>
            </a:r>
          </a:p>
          <a:p>
            <a:pPr marL="114300" indent="0" algn="ctr">
              <a:buNone/>
            </a:pPr>
            <a:r>
              <a:rPr lang="en-US" dirty="0"/>
              <a:t>E Excellent! </a:t>
            </a:r>
          </a:p>
          <a:p>
            <a:pPr marL="114300" indent="0" algn="ctr">
              <a:buNone/>
            </a:pPr>
            <a:r>
              <a:rPr lang="en-US" dirty="0"/>
              <a:t>N Nice!</a:t>
            </a:r>
          </a:p>
          <a:p>
            <a:pPr marL="114300" indent="0" algn="ctr">
              <a:buNone/>
            </a:pPr>
            <a:r>
              <a:rPr lang="en-US" dirty="0"/>
              <a:t>D Delightful! </a:t>
            </a:r>
          </a:p>
          <a:p>
            <a:pPr marL="114300" indent="0" algn="ctr">
              <a:buNone/>
            </a:pPr>
            <a:r>
              <a:rPr lang="en-US" dirty="0"/>
              <a:t> </a:t>
            </a:r>
          </a:p>
          <a:p>
            <a:pPr marL="114300" indent="0" algn="ctr">
              <a:buNone/>
            </a:pPr>
            <a:r>
              <a:rPr lang="en-US" dirty="0"/>
              <a:t>F-R-I-E-N-D! </a:t>
            </a:r>
          </a:p>
          <a:p>
            <a:endParaRPr lang="en-US" dirty="0"/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692" y="4176574"/>
            <a:ext cx="2602802" cy="1949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878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B-E-C-A-U-S-E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en-US" dirty="0"/>
              <a:t>BECAUSE! </a:t>
            </a:r>
          </a:p>
          <a:p>
            <a:pPr marL="114300" indent="0" algn="ctr">
              <a:buNone/>
            </a:pPr>
            <a:r>
              <a:rPr lang="en-US" dirty="0"/>
              <a:t>Tune: old Mickey Mouse Song</a:t>
            </a:r>
          </a:p>
          <a:p>
            <a:pPr marL="114300" indent="0" algn="ctr">
              <a:buNone/>
            </a:pPr>
            <a:r>
              <a:rPr lang="en-US" dirty="0" smtClean="0"/>
              <a:t>(</a:t>
            </a:r>
            <a:r>
              <a:rPr lang="en-US" dirty="0"/>
              <a:t>start at 0:30)</a:t>
            </a:r>
          </a:p>
          <a:p>
            <a:pPr marL="114300" indent="0" algn="ctr">
              <a:buNone/>
            </a:pPr>
            <a:r>
              <a:rPr lang="en-US" dirty="0"/>
              <a:t> </a:t>
            </a:r>
          </a:p>
          <a:p>
            <a:pPr marL="114300" indent="0" algn="ctr">
              <a:buNone/>
            </a:pPr>
            <a:r>
              <a:rPr lang="en-US" dirty="0"/>
              <a:t>First comes </a:t>
            </a:r>
            <a:r>
              <a:rPr lang="en-US" dirty="0" smtClean="0"/>
              <a:t>B, then </a:t>
            </a:r>
            <a:r>
              <a:rPr lang="en-US" dirty="0"/>
              <a:t>comes E</a:t>
            </a:r>
          </a:p>
          <a:p>
            <a:pPr marL="114300" indent="0" algn="ctr">
              <a:buNone/>
            </a:pPr>
            <a:r>
              <a:rPr lang="en-US" dirty="0"/>
              <a:t>C-A-U-S-E</a:t>
            </a:r>
          </a:p>
          <a:p>
            <a:pPr marL="114300" indent="0" algn="ctr">
              <a:buNone/>
            </a:pPr>
            <a:r>
              <a:rPr lang="en-US" dirty="0"/>
              <a:t>Because (clap clap clap clap)</a:t>
            </a:r>
          </a:p>
          <a:p>
            <a:pPr marL="114300" indent="0" algn="ctr">
              <a:buNone/>
            </a:pPr>
            <a:r>
              <a:rPr lang="en-US" dirty="0"/>
              <a:t>Because (clap clap clap clap)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928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F-A-V-O-R-I-T-E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en-US" dirty="0"/>
              <a:t>FAVORITE! </a:t>
            </a:r>
          </a:p>
          <a:p>
            <a:pPr marL="114300" indent="0" algn="ctr">
              <a:buNone/>
            </a:pPr>
            <a:r>
              <a:rPr lang="en-US" dirty="0"/>
              <a:t>Tune: This Old Man</a:t>
            </a:r>
          </a:p>
          <a:p>
            <a:pPr marL="114300" indent="0" algn="ctr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What is your favorite word? </a:t>
            </a:r>
          </a:p>
          <a:p>
            <a:pPr marL="114300" indent="0" algn="ctr">
              <a:buNone/>
            </a:pPr>
            <a:r>
              <a:rPr lang="en-US" dirty="0"/>
              <a:t>Favorite color, favorite bird? </a:t>
            </a:r>
          </a:p>
          <a:p>
            <a:pPr marL="114300" indent="0" algn="ctr">
              <a:buNone/>
            </a:pPr>
            <a:r>
              <a:rPr lang="en-US" dirty="0"/>
              <a:t>F-A-V-O-R-I-T-E</a:t>
            </a:r>
          </a:p>
          <a:p>
            <a:pPr marL="114300" indent="0" algn="ctr">
              <a:buNone/>
            </a:pPr>
            <a:r>
              <a:rPr lang="en-US" dirty="0"/>
              <a:t>Favorite spelled for you and me! </a:t>
            </a:r>
          </a:p>
          <a:p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128" y="2626285"/>
            <a:ext cx="1835272" cy="1221290"/>
          </a:xfrm>
          <a:prstGeom prst="rect">
            <a:avLst/>
          </a:prstGeom>
        </p:spPr>
      </p:pic>
      <p:pic>
        <p:nvPicPr>
          <p:cNvPr id="5" name="Picture 4" descr="download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7977" y="3654629"/>
            <a:ext cx="1782565" cy="1318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25235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59</TotalTime>
  <Words>629</Words>
  <Application>Microsoft Macintosh PowerPoint</Application>
  <PresentationFormat>On-screen Show (4:3)</PresentationFormat>
  <Paragraphs>160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Apothecary</vt:lpstr>
      <vt:lpstr>Reading, Phonics, and Spelling</vt:lpstr>
      <vt:lpstr>Rainbow W’s</vt:lpstr>
      <vt:lpstr>Declarative Sentence</vt:lpstr>
      <vt:lpstr>Imperative Sentence </vt:lpstr>
      <vt:lpstr>Interrogative Sentence</vt:lpstr>
      <vt:lpstr>Exclamatory sentence</vt:lpstr>
      <vt:lpstr>F-R-I-E-N-D</vt:lpstr>
      <vt:lpstr>B-E-C-A-U-S-E</vt:lpstr>
      <vt:lpstr>F-A-V-O-R-I-T-E</vt:lpstr>
      <vt:lpstr>Bossy R</vt:lpstr>
      <vt:lpstr>Two sounds for TH</vt:lpstr>
      <vt:lpstr>Two Sounds for C</vt:lpstr>
      <vt:lpstr>Three sounds for e-d</vt:lpstr>
      <vt:lpstr>I-N-G</vt:lpstr>
    </vt:vector>
  </TitlesOfParts>
  <Company>UCSD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Reading, Phonics, and Spelling</dc:title>
  <dc:creator>TechComm</dc:creator>
  <cp:lastModifiedBy>TechComm</cp:lastModifiedBy>
  <cp:revision>6</cp:revision>
  <dcterms:created xsi:type="dcterms:W3CDTF">2016-02-13T16:32:36Z</dcterms:created>
  <dcterms:modified xsi:type="dcterms:W3CDTF">2016-02-13T17:31:58Z</dcterms:modified>
</cp:coreProperties>
</file>