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1" r:id="rId2"/>
    <p:sldId id="262" r:id="rId3"/>
    <p:sldId id="263" r:id="rId4"/>
    <p:sldId id="264" r:id="rId5"/>
    <p:sldId id="257" r:id="rId6"/>
    <p:sldId id="258" r:id="rId7"/>
    <p:sldId id="259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rlilec:Google%20Drive:IA%20Assessment%20Trend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rlilec:Google%20Drive:IA%20Assessment%20Trend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rlilec:Google%20Drive:IA%20Assessment%20Trend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rlilec:Google%20Drive:IA%20Assessment%20Trend%20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rlilec:Google%20Drive:IA%20Assessment%20Trend%20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rlilec:Google%20Drive:IA%20Assessment%20Trend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Sheet1!$P$2:$Q$2</c:f>
              <c:strCache>
                <c:ptCount val="2"/>
                <c:pt idx="0">
                  <c:v>2014-15</c:v>
                </c:pt>
                <c:pt idx="1">
                  <c:v>2015-16</c:v>
                </c:pt>
              </c:strCache>
            </c:strRef>
          </c:cat>
          <c:val>
            <c:numRef>
              <c:f>Sheet1!$P$3:$Q$3</c:f>
              <c:numCache>
                <c:formatCode>General</c:formatCode>
                <c:ptCount val="2"/>
                <c:pt idx="0">
                  <c:v>82.5</c:v>
                </c:pt>
                <c:pt idx="1">
                  <c:v>83.4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6409512"/>
        <c:axId val="2125769784"/>
      </c:barChart>
      <c:catAx>
        <c:axId val="2126409512"/>
        <c:scaling>
          <c:orientation val="minMax"/>
        </c:scaling>
        <c:delete val="0"/>
        <c:axPos val="b"/>
        <c:majorTickMark val="out"/>
        <c:minorTickMark val="none"/>
        <c:tickLblPos val="nextTo"/>
        <c:crossAx val="2125769784"/>
        <c:crosses val="autoZero"/>
        <c:auto val="1"/>
        <c:lblAlgn val="ctr"/>
        <c:lblOffset val="100"/>
        <c:noMultiLvlLbl val="0"/>
      </c:catAx>
      <c:valAx>
        <c:axId val="2125769784"/>
        <c:scaling>
          <c:orientation val="minMax"/>
          <c:min val="8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6409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Sheet1!$P$7:$Q$7</c:f>
              <c:strCache>
                <c:ptCount val="2"/>
                <c:pt idx="0">
                  <c:v>2014-15</c:v>
                </c:pt>
                <c:pt idx="1">
                  <c:v>2015-16</c:v>
                </c:pt>
              </c:strCache>
            </c:strRef>
          </c:cat>
          <c:val>
            <c:numRef>
              <c:f>Sheet1!$P$8:$Q$8</c:f>
              <c:numCache>
                <c:formatCode>General</c:formatCode>
                <c:ptCount val="2"/>
                <c:pt idx="0">
                  <c:v>84.8</c:v>
                </c:pt>
                <c:pt idx="1">
                  <c:v>83.7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93175624"/>
        <c:axId val="-2093172648"/>
      </c:barChart>
      <c:catAx>
        <c:axId val="-2093175624"/>
        <c:scaling>
          <c:orientation val="minMax"/>
        </c:scaling>
        <c:delete val="0"/>
        <c:axPos val="b"/>
        <c:majorTickMark val="out"/>
        <c:minorTickMark val="none"/>
        <c:tickLblPos val="nextTo"/>
        <c:crossAx val="-2093172648"/>
        <c:crosses val="autoZero"/>
        <c:auto val="1"/>
        <c:lblAlgn val="ctr"/>
        <c:lblOffset val="100"/>
        <c:noMultiLvlLbl val="0"/>
      </c:catAx>
      <c:valAx>
        <c:axId val="-2093172648"/>
        <c:scaling>
          <c:orientation val="minMax"/>
          <c:min val="8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93175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Sheet1!$P$12:$Q$12</c:f>
              <c:strCache>
                <c:ptCount val="2"/>
                <c:pt idx="0">
                  <c:v>2014-15</c:v>
                </c:pt>
                <c:pt idx="1">
                  <c:v>2015-16</c:v>
                </c:pt>
              </c:strCache>
            </c:strRef>
          </c:cat>
          <c:val>
            <c:numRef>
              <c:f>Sheet1!$P$13:$Q$13</c:f>
              <c:numCache>
                <c:formatCode>General</c:formatCode>
                <c:ptCount val="2"/>
                <c:pt idx="0">
                  <c:v>86.2</c:v>
                </c:pt>
                <c:pt idx="1">
                  <c:v>86.0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23166952"/>
        <c:axId val="-2123169944"/>
      </c:barChart>
      <c:catAx>
        <c:axId val="-212316695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3169944"/>
        <c:crosses val="autoZero"/>
        <c:auto val="1"/>
        <c:lblAlgn val="ctr"/>
        <c:lblOffset val="100"/>
        <c:noMultiLvlLbl val="0"/>
      </c:catAx>
      <c:valAx>
        <c:axId val="-2123169944"/>
        <c:scaling>
          <c:orientation val="minMax"/>
          <c:min val="8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3166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Reading Performance</a:t>
            </a:r>
            <a:r>
              <a:rPr lang="en-US" baseline="0"/>
              <a:t>: Grades 3 - 11</a:t>
            </a:r>
          </a:p>
          <a:p>
            <a:pPr>
              <a:defRPr/>
            </a:pPr>
            <a:r>
              <a:rPr lang="en-US" baseline="0"/>
              <a:t>1998 - 2016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Less than Proficient</c:v>
                </c:pt>
              </c:strCache>
            </c:strRef>
          </c:tx>
          <c:marker>
            <c:symbol val="none"/>
          </c:marker>
          <c:cat>
            <c:strRef>
              <c:f>Sheet1!$A$3:$A$20</c:f>
              <c:strCache>
                <c:ptCount val="18"/>
                <c:pt idx="0">
                  <c:v>98-99</c:v>
                </c:pt>
                <c:pt idx="1">
                  <c:v>99-00</c:v>
                </c:pt>
                <c:pt idx="2">
                  <c:v>00-01</c:v>
                </c:pt>
                <c:pt idx="3">
                  <c:v>01-02</c:v>
                </c:pt>
                <c:pt idx="4">
                  <c:v>02-03</c:v>
                </c:pt>
                <c:pt idx="5">
                  <c:v>03-04</c:v>
                </c:pt>
                <c:pt idx="6">
                  <c:v>04-05</c:v>
                </c:pt>
                <c:pt idx="7">
                  <c:v>05-06</c:v>
                </c:pt>
                <c:pt idx="8">
                  <c:v>06-07</c:v>
                </c:pt>
                <c:pt idx="9">
                  <c:v>07-08</c:v>
                </c:pt>
                <c:pt idx="10">
                  <c:v>08-09</c:v>
                </c:pt>
                <c:pt idx="11">
                  <c:v>09-10</c:v>
                </c:pt>
                <c:pt idx="12">
                  <c:v>10-11</c:v>
                </c:pt>
                <c:pt idx="13">
                  <c:v>11-12</c:v>
                </c:pt>
                <c:pt idx="14">
                  <c:v>12-13</c:v>
                </c:pt>
                <c:pt idx="15">
                  <c:v>13-14</c:v>
                </c:pt>
                <c:pt idx="16">
                  <c:v>14-15</c:v>
                </c:pt>
                <c:pt idx="17">
                  <c:v>15-16</c:v>
                </c:pt>
              </c:strCache>
            </c:strRef>
          </c:cat>
          <c:val>
            <c:numRef>
              <c:f>Sheet1!$B$3:$B$20</c:f>
              <c:numCache>
                <c:formatCode>General</c:formatCode>
                <c:ptCount val="18"/>
                <c:pt idx="0">
                  <c:v>22.7</c:v>
                </c:pt>
                <c:pt idx="1">
                  <c:v>23.2</c:v>
                </c:pt>
                <c:pt idx="2">
                  <c:v>21.9</c:v>
                </c:pt>
                <c:pt idx="3">
                  <c:v>21.8</c:v>
                </c:pt>
                <c:pt idx="4">
                  <c:v>18.7</c:v>
                </c:pt>
                <c:pt idx="5">
                  <c:v>21.6</c:v>
                </c:pt>
                <c:pt idx="6">
                  <c:v>19.1</c:v>
                </c:pt>
                <c:pt idx="7">
                  <c:v>18.2</c:v>
                </c:pt>
                <c:pt idx="8">
                  <c:v>18.1</c:v>
                </c:pt>
                <c:pt idx="9">
                  <c:v>21.0</c:v>
                </c:pt>
                <c:pt idx="10">
                  <c:v>19.4</c:v>
                </c:pt>
                <c:pt idx="11">
                  <c:v>20.2</c:v>
                </c:pt>
                <c:pt idx="12">
                  <c:v>21.6</c:v>
                </c:pt>
                <c:pt idx="13">
                  <c:v>22.2</c:v>
                </c:pt>
                <c:pt idx="14">
                  <c:v>22.9</c:v>
                </c:pt>
                <c:pt idx="15">
                  <c:v>18.1</c:v>
                </c:pt>
                <c:pt idx="16">
                  <c:v>17.5</c:v>
                </c:pt>
                <c:pt idx="17">
                  <c:v>16.6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Advanced</c:v>
                </c:pt>
              </c:strCache>
            </c:strRef>
          </c:tx>
          <c:marker>
            <c:symbol val="none"/>
          </c:marker>
          <c:cat>
            <c:strRef>
              <c:f>Sheet1!$A$3:$A$20</c:f>
              <c:strCache>
                <c:ptCount val="18"/>
                <c:pt idx="0">
                  <c:v>98-99</c:v>
                </c:pt>
                <c:pt idx="1">
                  <c:v>99-00</c:v>
                </c:pt>
                <c:pt idx="2">
                  <c:v>00-01</c:v>
                </c:pt>
                <c:pt idx="3">
                  <c:v>01-02</c:v>
                </c:pt>
                <c:pt idx="4">
                  <c:v>02-03</c:v>
                </c:pt>
                <c:pt idx="5">
                  <c:v>03-04</c:v>
                </c:pt>
                <c:pt idx="6">
                  <c:v>04-05</c:v>
                </c:pt>
                <c:pt idx="7">
                  <c:v>05-06</c:v>
                </c:pt>
                <c:pt idx="8">
                  <c:v>06-07</c:v>
                </c:pt>
                <c:pt idx="9">
                  <c:v>07-08</c:v>
                </c:pt>
                <c:pt idx="10">
                  <c:v>08-09</c:v>
                </c:pt>
                <c:pt idx="11">
                  <c:v>09-10</c:v>
                </c:pt>
                <c:pt idx="12">
                  <c:v>10-11</c:v>
                </c:pt>
                <c:pt idx="13">
                  <c:v>11-12</c:v>
                </c:pt>
                <c:pt idx="14">
                  <c:v>12-13</c:v>
                </c:pt>
                <c:pt idx="15">
                  <c:v>13-14</c:v>
                </c:pt>
                <c:pt idx="16">
                  <c:v>14-15</c:v>
                </c:pt>
                <c:pt idx="17">
                  <c:v>15-16</c:v>
                </c:pt>
              </c:strCache>
            </c:strRef>
          </c:cat>
          <c:val>
            <c:numRef>
              <c:f>Sheet1!$C$3:$C$20</c:f>
              <c:numCache>
                <c:formatCode>General</c:formatCode>
                <c:ptCount val="18"/>
                <c:pt idx="0">
                  <c:v>17.9</c:v>
                </c:pt>
                <c:pt idx="1">
                  <c:v>15.6</c:v>
                </c:pt>
                <c:pt idx="2">
                  <c:v>20.0</c:v>
                </c:pt>
                <c:pt idx="3">
                  <c:v>19.6</c:v>
                </c:pt>
                <c:pt idx="4">
                  <c:v>22.4</c:v>
                </c:pt>
                <c:pt idx="5">
                  <c:v>18.8</c:v>
                </c:pt>
                <c:pt idx="6">
                  <c:v>22.0</c:v>
                </c:pt>
                <c:pt idx="7">
                  <c:v>22.0</c:v>
                </c:pt>
                <c:pt idx="8">
                  <c:v>22.2</c:v>
                </c:pt>
                <c:pt idx="9">
                  <c:v>21.3</c:v>
                </c:pt>
                <c:pt idx="10">
                  <c:v>21.9</c:v>
                </c:pt>
                <c:pt idx="11">
                  <c:v>20.2</c:v>
                </c:pt>
                <c:pt idx="12">
                  <c:v>20.0</c:v>
                </c:pt>
                <c:pt idx="13">
                  <c:v>19.6</c:v>
                </c:pt>
                <c:pt idx="14">
                  <c:v>18.3</c:v>
                </c:pt>
                <c:pt idx="15">
                  <c:v>26.1</c:v>
                </c:pt>
                <c:pt idx="16">
                  <c:v>28.2</c:v>
                </c:pt>
                <c:pt idx="17">
                  <c:v>29.4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5570856"/>
        <c:axId val="-2096531464"/>
      </c:lineChart>
      <c:catAx>
        <c:axId val="-2125570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-2096531464"/>
        <c:crosses val="autoZero"/>
        <c:auto val="1"/>
        <c:lblAlgn val="ctr"/>
        <c:lblOffset val="100"/>
        <c:noMultiLvlLbl val="0"/>
      </c:catAx>
      <c:valAx>
        <c:axId val="-20965314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Students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5570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Mathematics Performance:</a:t>
            </a:r>
            <a:r>
              <a:rPr lang="en-US" baseline="0"/>
              <a:t> Grades 3 - 11</a:t>
            </a:r>
          </a:p>
          <a:p>
            <a:pPr>
              <a:defRPr/>
            </a:pPr>
            <a:r>
              <a:rPr lang="en-US" baseline="0"/>
              <a:t>1998 - 2016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Sheet1!$G$2</c:f>
              <c:strCache>
                <c:ptCount val="1"/>
                <c:pt idx="0">
                  <c:v>Less than Proficient</c:v>
                </c:pt>
              </c:strCache>
            </c:strRef>
          </c:tx>
          <c:marker>
            <c:symbol val="none"/>
          </c:marker>
          <c:cat>
            <c:strRef>
              <c:f>Sheet1!$F$3:$F$20</c:f>
              <c:strCache>
                <c:ptCount val="18"/>
                <c:pt idx="0">
                  <c:v>98-99</c:v>
                </c:pt>
                <c:pt idx="1">
                  <c:v>99-00</c:v>
                </c:pt>
                <c:pt idx="2">
                  <c:v>00-01</c:v>
                </c:pt>
                <c:pt idx="3">
                  <c:v>01-02</c:v>
                </c:pt>
                <c:pt idx="4">
                  <c:v>02-03</c:v>
                </c:pt>
                <c:pt idx="5">
                  <c:v>03-04</c:v>
                </c:pt>
                <c:pt idx="6">
                  <c:v>04-05</c:v>
                </c:pt>
                <c:pt idx="7">
                  <c:v>05-06</c:v>
                </c:pt>
                <c:pt idx="8">
                  <c:v>06-07</c:v>
                </c:pt>
                <c:pt idx="9">
                  <c:v>07-08</c:v>
                </c:pt>
                <c:pt idx="10">
                  <c:v>08-09</c:v>
                </c:pt>
                <c:pt idx="11">
                  <c:v>09-10</c:v>
                </c:pt>
                <c:pt idx="12">
                  <c:v>10-11</c:v>
                </c:pt>
                <c:pt idx="13">
                  <c:v>11-12</c:v>
                </c:pt>
                <c:pt idx="14">
                  <c:v>12-13</c:v>
                </c:pt>
                <c:pt idx="15">
                  <c:v>13-14</c:v>
                </c:pt>
                <c:pt idx="16">
                  <c:v>14-15</c:v>
                </c:pt>
                <c:pt idx="17">
                  <c:v>15-16 </c:v>
                </c:pt>
              </c:strCache>
            </c:strRef>
          </c:cat>
          <c:val>
            <c:numRef>
              <c:f>Sheet1!$G$3:$G$20</c:f>
              <c:numCache>
                <c:formatCode>General</c:formatCode>
                <c:ptCount val="18"/>
                <c:pt idx="0">
                  <c:v>17.8</c:v>
                </c:pt>
                <c:pt idx="1">
                  <c:v>15.4</c:v>
                </c:pt>
                <c:pt idx="2">
                  <c:v>13.9</c:v>
                </c:pt>
                <c:pt idx="3">
                  <c:v>14.3</c:v>
                </c:pt>
                <c:pt idx="4">
                  <c:v>13.8</c:v>
                </c:pt>
                <c:pt idx="5">
                  <c:v>14.1</c:v>
                </c:pt>
                <c:pt idx="6">
                  <c:v>13.8</c:v>
                </c:pt>
                <c:pt idx="7">
                  <c:v>13.8</c:v>
                </c:pt>
                <c:pt idx="8">
                  <c:v>13.9</c:v>
                </c:pt>
                <c:pt idx="9">
                  <c:v>15.1</c:v>
                </c:pt>
                <c:pt idx="10">
                  <c:v>16.4</c:v>
                </c:pt>
                <c:pt idx="11">
                  <c:v>16.8</c:v>
                </c:pt>
                <c:pt idx="12">
                  <c:v>17.8</c:v>
                </c:pt>
                <c:pt idx="13">
                  <c:v>18.2</c:v>
                </c:pt>
                <c:pt idx="14">
                  <c:v>18.9</c:v>
                </c:pt>
                <c:pt idx="15">
                  <c:v>15.5</c:v>
                </c:pt>
                <c:pt idx="16">
                  <c:v>15.2</c:v>
                </c:pt>
                <c:pt idx="17">
                  <c:v>16.3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Sheet1!$H$2</c:f>
              <c:strCache>
                <c:ptCount val="1"/>
                <c:pt idx="0">
                  <c:v>Advanced</c:v>
                </c:pt>
              </c:strCache>
            </c:strRef>
          </c:tx>
          <c:marker>
            <c:symbol val="none"/>
          </c:marker>
          <c:cat>
            <c:strRef>
              <c:f>Sheet1!$F$3:$F$20</c:f>
              <c:strCache>
                <c:ptCount val="18"/>
                <c:pt idx="0">
                  <c:v>98-99</c:v>
                </c:pt>
                <c:pt idx="1">
                  <c:v>99-00</c:v>
                </c:pt>
                <c:pt idx="2">
                  <c:v>00-01</c:v>
                </c:pt>
                <c:pt idx="3">
                  <c:v>01-02</c:v>
                </c:pt>
                <c:pt idx="4">
                  <c:v>02-03</c:v>
                </c:pt>
                <c:pt idx="5">
                  <c:v>03-04</c:v>
                </c:pt>
                <c:pt idx="6">
                  <c:v>04-05</c:v>
                </c:pt>
                <c:pt idx="7">
                  <c:v>05-06</c:v>
                </c:pt>
                <c:pt idx="8">
                  <c:v>06-07</c:v>
                </c:pt>
                <c:pt idx="9">
                  <c:v>07-08</c:v>
                </c:pt>
                <c:pt idx="10">
                  <c:v>08-09</c:v>
                </c:pt>
                <c:pt idx="11">
                  <c:v>09-10</c:v>
                </c:pt>
                <c:pt idx="12">
                  <c:v>10-11</c:v>
                </c:pt>
                <c:pt idx="13">
                  <c:v>11-12</c:v>
                </c:pt>
                <c:pt idx="14">
                  <c:v>12-13</c:v>
                </c:pt>
                <c:pt idx="15">
                  <c:v>13-14</c:v>
                </c:pt>
                <c:pt idx="16">
                  <c:v>14-15</c:v>
                </c:pt>
                <c:pt idx="17">
                  <c:v>15-16 </c:v>
                </c:pt>
              </c:strCache>
            </c:strRef>
          </c:cat>
          <c:val>
            <c:numRef>
              <c:f>Sheet1!$H$3:$H$20</c:f>
              <c:numCache>
                <c:formatCode>General</c:formatCode>
                <c:ptCount val="18"/>
                <c:pt idx="0">
                  <c:v>22.9</c:v>
                </c:pt>
                <c:pt idx="1">
                  <c:v>29.5</c:v>
                </c:pt>
                <c:pt idx="2">
                  <c:v>29.6</c:v>
                </c:pt>
                <c:pt idx="3">
                  <c:v>28.4</c:v>
                </c:pt>
                <c:pt idx="4">
                  <c:v>28.0</c:v>
                </c:pt>
                <c:pt idx="5">
                  <c:v>27.7</c:v>
                </c:pt>
                <c:pt idx="6">
                  <c:v>28.9</c:v>
                </c:pt>
                <c:pt idx="7">
                  <c:v>29.7</c:v>
                </c:pt>
                <c:pt idx="8">
                  <c:v>29.1</c:v>
                </c:pt>
                <c:pt idx="9">
                  <c:v>29.1</c:v>
                </c:pt>
                <c:pt idx="10">
                  <c:v>26.5</c:v>
                </c:pt>
                <c:pt idx="11">
                  <c:v>27.1</c:v>
                </c:pt>
                <c:pt idx="12">
                  <c:v>26.5</c:v>
                </c:pt>
                <c:pt idx="13">
                  <c:v>22.9</c:v>
                </c:pt>
                <c:pt idx="14">
                  <c:v>23.7</c:v>
                </c:pt>
                <c:pt idx="15">
                  <c:v>29.9</c:v>
                </c:pt>
                <c:pt idx="16">
                  <c:v>30.8</c:v>
                </c:pt>
                <c:pt idx="17">
                  <c:v>31.6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4329656"/>
        <c:axId val="-2094324184"/>
      </c:lineChart>
      <c:catAx>
        <c:axId val="-2094329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-2094324184"/>
        <c:crosses val="autoZero"/>
        <c:auto val="1"/>
        <c:lblAlgn val="ctr"/>
        <c:lblOffset val="100"/>
        <c:noMultiLvlLbl val="0"/>
      </c:catAx>
      <c:valAx>
        <c:axId val="-20943241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94329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Science</a:t>
            </a:r>
            <a:r>
              <a:rPr lang="en-US" baseline="0"/>
              <a:t> Performance: Grades 3 - 11</a:t>
            </a:r>
          </a:p>
          <a:p>
            <a:pPr>
              <a:defRPr/>
            </a:pPr>
            <a:r>
              <a:rPr lang="en-US" baseline="0"/>
              <a:t>1998 - 2016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Sheet1!$L$2</c:f>
              <c:strCache>
                <c:ptCount val="1"/>
                <c:pt idx="0">
                  <c:v>Less than Proficient</c:v>
                </c:pt>
              </c:strCache>
            </c:strRef>
          </c:tx>
          <c:marker>
            <c:symbol val="none"/>
          </c:marker>
          <c:cat>
            <c:strRef>
              <c:f>Sheet1!$K$3:$K$20</c:f>
              <c:strCache>
                <c:ptCount val="18"/>
                <c:pt idx="0">
                  <c:v>98-99</c:v>
                </c:pt>
                <c:pt idx="1">
                  <c:v>99-00</c:v>
                </c:pt>
                <c:pt idx="2">
                  <c:v>00-01</c:v>
                </c:pt>
                <c:pt idx="3">
                  <c:v>01-02</c:v>
                </c:pt>
                <c:pt idx="4">
                  <c:v>02-03</c:v>
                </c:pt>
                <c:pt idx="5">
                  <c:v>03-04</c:v>
                </c:pt>
                <c:pt idx="6">
                  <c:v>04-05</c:v>
                </c:pt>
                <c:pt idx="7">
                  <c:v>05-06</c:v>
                </c:pt>
                <c:pt idx="8">
                  <c:v>06-07</c:v>
                </c:pt>
                <c:pt idx="9">
                  <c:v>07-08</c:v>
                </c:pt>
                <c:pt idx="10">
                  <c:v>08-09</c:v>
                </c:pt>
                <c:pt idx="11">
                  <c:v>09-10</c:v>
                </c:pt>
                <c:pt idx="12">
                  <c:v>10-11</c:v>
                </c:pt>
                <c:pt idx="13">
                  <c:v>11-12</c:v>
                </c:pt>
                <c:pt idx="14">
                  <c:v>12-13</c:v>
                </c:pt>
                <c:pt idx="15">
                  <c:v>13-14</c:v>
                </c:pt>
                <c:pt idx="16">
                  <c:v>14-15</c:v>
                </c:pt>
                <c:pt idx="17">
                  <c:v>15-16</c:v>
                </c:pt>
              </c:strCache>
            </c:strRef>
          </c:cat>
          <c:val>
            <c:numRef>
              <c:f>Sheet1!$L$3:$L$20</c:f>
              <c:numCache>
                <c:formatCode>General</c:formatCode>
                <c:ptCount val="18"/>
                <c:pt idx="0">
                  <c:v>18.5</c:v>
                </c:pt>
                <c:pt idx="1">
                  <c:v>14.7</c:v>
                </c:pt>
                <c:pt idx="2">
                  <c:v>15.8</c:v>
                </c:pt>
                <c:pt idx="3">
                  <c:v>15.1</c:v>
                </c:pt>
                <c:pt idx="4">
                  <c:v>13.8</c:v>
                </c:pt>
                <c:pt idx="5">
                  <c:v>14.0</c:v>
                </c:pt>
                <c:pt idx="6">
                  <c:v>12.2</c:v>
                </c:pt>
                <c:pt idx="7">
                  <c:v>12.0</c:v>
                </c:pt>
                <c:pt idx="8">
                  <c:v>12.7</c:v>
                </c:pt>
                <c:pt idx="9">
                  <c:v>15.0</c:v>
                </c:pt>
                <c:pt idx="10">
                  <c:v>14.4</c:v>
                </c:pt>
                <c:pt idx="11">
                  <c:v>14.0</c:v>
                </c:pt>
                <c:pt idx="12">
                  <c:v>16.0</c:v>
                </c:pt>
                <c:pt idx="13">
                  <c:v>14.8</c:v>
                </c:pt>
                <c:pt idx="14">
                  <c:v>16.8</c:v>
                </c:pt>
                <c:pt idx="15">
                  <c:v>15.8</c:v>
                </c:pt>
                <c:pt idx="16">
                  <c:v>13.8</c:v>
                </c:pt>
                <c:pt idx="17">
                  <c:v>14.0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Sheet1!$M$2</c:f>
              <c:strCache>
                <c:ptCount val="1"/>
                <c:pt idx="0">
                  <c:v>Advanced</c:v>
                </c:pt>
              </c:strCache>
            </c:strRef>
          </c:tx>
          <c:marker>
            <c:symbol val="none"/>
          </c:marker>
          <c:cat>
            <c:strRef>
              <c:f>Sheet1!$K$3:$K$20</c:f>
              <c:strCache>
                <c:ptCount val="18"/>
                <c:pt idx="0">
                  <c:v>98-99</c:v>
                </c:pt>
                <c:pt idx="1">
                  <c:v>99-00</c:v>
                </c:pt>
                <c:pt idx="2">
                  <c:v>00-01</c:v>
                </c:pt>
                <c:pt idx="3">
                  <c:v>01-02</c:v>
                </c:pt>
                <c:pt idx="4">
                  <c:v>02-03</c:v>
                </c:pt>
                <c:pt idx="5">
                  <c:v>03-04</c:v>
                </c:pt>
                <c:pt idx="6">
                  <c:v>04-05</c:v>
                </c:pt>
                <c:pt idx="7">
                  <c:v>05-06</c:v>
                </c:pt>
                <c:pt idx="8">
                  <c:v>06-07</c:v>
                </c:pt>
                <c:pt idx="9">
                  <c:v>07-08</c:v>
                </c:pt>
                <c:pt idx="10">
                  <c:v>08-09</c:v>
                </c:pt>
                <c:pt idx="11">
                  <c:v>09-10</c:v>
                </c:pt>
                <c:pt idx="12">
                  <c:v>10-11</c:v>
                </c:pt>
                <c:pt idx="13">
                  <c:v>11-12</c:v>
                </c:pt>
                <c:pt idx="14">
                  <c:v>12-13</c:v>
                </c:pt>
                <c:pt idx="15">
                  <c:v>13-14</c:v>
                </c:pt>
                <c:pt idx="16">
                  <c:v>14-15</c:v>
                </c:pt>
                <c:pt idx="17">
                  <c:v>15-16</c:v>
                </c:pt>
              </c:strCache>
            </c:strRef>
          </c:cat>
          <c:val>
            <c:numRef>
              <c:f>Sheet1!$M$3:$M$20</c:f>
              <c:numCache>
                <c:formatCode>General</c:formatCode>
                <c:ptCount val="18"/>
                <c:pt idx="0">
                  <c:v>24.3</c:v>
                </c:pt>
                <c:pt idx="1">
                  <c:v>24.7</c:v>
                </c:pt>
                <c:pt idx="2">
                  <c:v>24.8</c:v>
                </c:pt>
                <c:pt idx="3">
                  <c:v>24.8</c:v>
                </c:pt>
                <c:pt idx="4">
                  <c:v>24.5</c:v>
                </c:pt>
                <c:pt idx="5">
                  <c:v>25.2</c:v>
                </c:pt>
                <c:pt idx="6">
                  <c:v>25.8</c:v>
                </c:pt>
                <c:pt idx="7">
                  <c:v>26.6</c:v>
                </c:pt>
                <c:pt idx="8">
                  <c:v>25.2</c:v>
                </c:pt>
                <c:pt idx="9">
                  <c:v>25.4</c:v>
                </c:pt>
                <c:pt idx="10">
                  <c:v>24.4</c:v>
                </c:pt>
                <c:pt idx="11">
                  <c:v>27.0</c:v>
                </c:pt>
                <c:pt idx="12">
                  <c:v>23.2</c:v>
                </c:pt>
                <c:pt idx="13">
                  <c:v>22.3</c:v>
                </c:pt>
                <c:pt idx="14">
                  <c:v>23.2</c:v>
                </c:pt>
                <c:pt idx="15">
                  <c:v>20.9</c:v>
                </c:pt>
                <c:pt idx="16">
                  <c:v>24.0</c:v>
                </c:pt>
                <c:pt idx="17">
                  <c:v>26.7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3323400"/>
        <c:axId val="-2093317976"/>
      </c:lineChart>
      <c:catAx>
        <c:axId val="-2093323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-2093317976"/>
        <c:crosses val="autoZero"/>
        <c:auto val="1"/>
        <c:lblAlgn val="ctr"/>
        <c:lblOffset val="100"/>
        <c:noMultiLvlLbl val="0"/>
      </c:catAx>
      <c:valAx>
        <c:axId val="-20933179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93323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FE9B5-79D5-F24E-A5E3-B039C5D6FAE0}" type="datetimeFigureOut">
              <a:rPr lang="en-US" smtClean="0"/>
              <a:t>6/2/16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E8760-F39E-B442-942A-DB7F0D622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E8760-F39E-B442-942A-DB7F0D622E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49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E8760-F39E-B442-942A-DB7F0D622E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49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E8760-F39E-B442-942A-DB7F0D622E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49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C710-0D98-B242-BF7A-B2AC21200F2B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800E-1103-7942-ACAE-754B3A5FE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2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C710-0D98-B242-BF7A-B2AC21200F2B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800E-1103-7942-ACAE-754B3A5FE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7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C710-0D98-B242-BF7A-B2AC21200F2B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800E-1103-7942-ACAE-754B3A5FE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14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343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C710-0D98-B242-BF7A-B2AC21200F2B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800E-1103-7942-ACAE-754B3A5FE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5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C710-0D98-B242-BF7A-B2AC21200F2B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800E-1103-7942-ACAE-754B3A5FE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1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C710-0D98-B242-BF7A-B2AC21200F2B}" type="datetimeFigureOut">
              <a:rPr lang="en-US" smtClean="0"/>
              <a:t>6/2/16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800E-1103-7942-ACAE-754B3A5FE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8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C710-0D98-B242-BF7A-B2AC21200F2B}" type="datetimeFigureOut">
              <a:rPr lang="en-US" smtClean="0"/>
              <a:t>6/2/16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800E-1103-7942-ACAE-754B3A5FE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4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C710-0D98-B242-BF7A-B2AC21200F2B}" type="datetimeFigureOut">
              <a:rPr lang="en-US" smtClean="0"/>
              <a:t>6/2/16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800E-1103-7942-ACAE-754B3A5FE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1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C710-0D98-B242-BF7A-B2AC21200F2B}" type="datetimeFigureOut">
              <a:rPr lang="en-US" smtClean="0"/>
              <a:t>6/2/16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800E-1103-7942-ACAE-754B3A5FE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C710-0D98-B242-BF7A-B2AC21200F2B}" type="datetimeFigureOut">
              <a:rPr lang="en-US" smtClean="0"/>
              <a:t>6/2/16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800E-1103-7942-ACAE-754B3A5FE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9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C710-0D98-B242-BF7A-B2AC21200F2B}" type="datetimeFigureOut">
              <a:rPr lang="en-US" smtClean="0"/>
              <a:t>6/2/16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800E-1103-7942-ACAE-754B3A5FE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9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BC710-0D98-B242-BF7A-B2AC21200F2B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8800E-1103-7942-ACAE-754B3A5FE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8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5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1225" y="5960500"/>
            <a:ext cx="4052775" cy="897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900" y="1597898"/>
            <a:ext cx="8176557" cy="147002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Urbandale Community Schools Annual Improvement Goals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20481" y="-40965"/>
            <a:ext cx="771518" cy="7004786"/>
            <a:chOff x="-20481" y="-40965"/>
            <a:chExt cx="771518" cy="7004786"/>
          </a:xfrm>
        </p:grpSpPr>
        <p:sp>
          <p:nvSpPr>
            <p:cNvPr id="4" name="Rectangle 3"/>
            <p:cNvSpPr/>
            <p:nvPr/>
          </p:nvSpPr>
          <p:spPr>
            <a:xfrm>
              <a:off x="27301" y="-40965"/>
              <a:ext cx="723736" cy="700478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-20481" y="-40965"/>
              <a:ext cx="361868" cy="700478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993079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Harassment and Bullying Prevention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1037" y="1433909"/>
            <a:ext cx="8229600" cy="49675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building administrators will participate in an informational session to ensure common understanding of the definition of bullying and how to investigate and address bullying situations (annual).</a:t>
            </a:r>
          </a:p>
          <a:p>
            <a:r>
              <a:rPr lang="en-US" dirty="0" smtClean="0"/>
              <a:t>Each administrator will ensure bullying prevention strategies and proper investigation procedures are in place.</a:t>
            </a:r>
          </a:p>
          <a:p>
            <a:r>
              <a:rPr lang="en-US" dirty="0" smtClean="0"/>
              <a:t>Students, parents, and staff will know how to report bullying incidents.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20481" y="-40965"/>
            <a:ext cx="771518" cy="7004786"/>
            <a:chOff x="-20481" y="-40965"/>
            <a:chExt cx="771518" cy="7004786"/>
          </a:xfrm>
        </p:grpSpPr>
        <p:sp>
          <p:nvSpPr>
            <p:cNvPr id="5" name="Rectangle 4"/>
            <p:cNvSpPr/>
            <p:nvPr/>
          </p:nvSpPr>
          <p:spPr>
            <a:xfrm>
              <a:off x="27301" y="-40965"/>
              <a:ext cx="723736" cy="700478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-20481" y="-40965"/>
              <a:ext cx="361868" cy="700478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Shape 3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091225" y="5960500"/>
            <a:ext cx="4052775" cy="89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2786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1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Improvement Goal:  </a:t>
            </a:r>
            <a:br>
              <a:rPr lang="en-US" dirty="0" smtClean="0"/>
            </a:br>
            <a:r>
              <a:rPr lang="en-US" dirty="0" smtClean="0"/>
              <a:t>Reading 2015 - 16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3515" y="1286559"/>
            <a:ext cx="8229600" cy="49675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2015-16, </a:t>
            </a:r>
            <a:r>
              <a:rPr lang="en-US" b="1" dirty="0">
                <a:solidFill>
                  <a:srgbClr val="FF0000"/>
                </a:solidFill>
              </a:rPr>
              <a:t>86.0% </a:t>
            </a:r>
            <a:r>
              <a:rPr lang="en-US" dirty="0"/>
              <a:t>of UCSD 3</a:t>
            </a:r>
            <a:r>
              <a:rPr lang="en-US" baseline="30000" dirty="0"/>
              <a:t>rd</a:t>
            </a:r>
            <a:r>
              <a:rPr lang="en-US" dirty="0"/>
              <a:t> – 11</a:t>
            </a:r>
            <a:r>
              <a:rPr lang="en-US" baseline="30000" dirty="0"/>
              <a:t>th</a:t>
            </a:r>
            <a:r>
              <a:rPr lang="en-US" dirty="0"/>
              <a:t> grade students will be proficient or advanced in </a:t>
            </a:r>
            <a:r>
              <a:rPr lang="en-US" b="1" dirty="0">
                <a:solidFill>
                  <a:srgbClr val="FF0000"/>
                </a:solidFill>
              </a:rPr>
              <a:t>reading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as measured by Iowa Assessments.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-6826" y="-40965"/>
            <a:ext cx="771518" cy="7004786"/>
            <a:chOff x="-20481" y="-40965"/>
            <a:chExt cx="771518" cy="7004786"/>
          </a:xfrm>
        </p:grpSpPr>
        <p:sp>
          <p:nvSpPr>
            <p:cNvPr id="7" name="Rectangle 6"/>
            <p:cNvSpPr/>
            <p:nvPr/>
          </p:nvSpPr>
          <p:spPr>
            <a:xfrm>
              <a:off x="27301" y="-40965"/>
              <a:ext cx="723736" cy="700478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20481" y="-40965"/>
              <a:ext cx="361868" cy="700478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9114876"/>
              </p:ext>
            </p:extLst>
          </p:nvPr>
        </p:nvGraphicFramePr>
        <p:xfrm>
          <a:off x="2096246" y="3167529"/>
          <a:ext cx="5195047" cy="344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1798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44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Improvement Goal:  </a:t>
            </a:r>
            <a:br>
              <a:rPr lang="en-US" dirty="0" smtClean="0"/>
            </a:br>
            <a:r>
              <a:rPr lang="en-US" dirty="0" smtClean="0"/>
              <a:t>Mathematics 2015-16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87456"/>
            <a:ext cx="8229600" cy="49675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2015-16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87.9%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/>
              <a:t>of UCSD 3</a:t>
            </a:r>
            <a:r>
              <a:rPr lang="en-US" baseline="30000" dirty="0"/>
              <a:t>rd</a:t>
            </a:r>
            <a:r>
              <a:rPr lang="en-US" dirty="0"/>
              <a:t> – 11</a:t>
            </a:r>
            <a:r>
              <a:rPr lang="en-US" baseline="30000" dirty="0"/>
              <a:t>th</a:t>
            </a:r>
            <a:r>
              <a:rPr lang="en-US" dirty="0"/>
              <a:t> grade students will be proficient or advanced in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mathematics</a:t>
            </a:r>
            <a:r>
              <a:rPr lang="en-US" dirty="0"/>
              <a:t> as measured by Iowa Assessments.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-20481" y="-40965"/>
            <a:ext cx="771518" cy="7004786"/>
            <a:chOff x="-20481" y="-40965"/>
            <a:chExt cx="771518" cy="7004786"/>
          </a:xfrm>
        </p:grpSpPr>
        <p:sp>
          <p:nvSpPr>
            <p:cNvPr id="8" name="Rectangle 7"/>
            <p:cNvSpPr/>
            <p:nvPr/>
          </p:nvSpPr>
          <p:spPr>
            <a:xfrm>
              <a:off x="27301" y="-40965"/>
              <a:ext cx="723736" cy="700478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20481" y="-40965"/>
              <a:ext cx="361868" cy="700478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021386"/>
              </p:ext>
            </p:extLst>
          </p:nvPr>
        </p:nvGraphicFramePr>
        <p:xfrm>
          <a:off x="2286000" y="3570941"/>
          <a:ext cx="5109882" cy="3157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194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44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Improvement Goal:  </a:t>
            </a:r>
            <a:br>
              <a:rPr lang="en-US" dirty="0" smtClean="0"/>
            </a:br>
            <a:r>
              <a:rPr lang="en-US" dirty="0" smtClean="0"/>
              <a:t>Science 2015 - 16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8229600" cy="49675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2015-16, </a:t>
            </a:r>
            <a:r>
              <a:rPr lang="en-US" b="1" dirty="0">
                <a:solidFill>
                  <a:srgbClr val="FF0000"/>
                </a:solidFill>
              </a:rPr>
              <a:t>89.0%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UCSD 3</a:t>
            </a:r>
            <a:r>
              <a:rPr lang="en-US" baseline="30000" dirty="0"/>
              <a:t>rd</a:t>
            </a:r>
            <a:r>
              <a:rPr lang="en-US" dirty="0"/>
              <a:t> – 11</a:t>
            </a:r>
            <a:r>
              <a:rPr lang="en-US" baseline="30000" dirty="0"/>
              <a:t>th</a:t>
            </a:r>
            <a:r>
              <a:rPr lang="en-US" dirty="0"/>
              <a:t> grade students will be proficient or advanced in </a:t>
            </a:r>
            <a:r>
              <a:rPr lang="en-US" b="1" dirty="0">
                <a:solidFill>
                  <a:srgbClr val="FF0000"/>
                </a:solidFill>
              </a:rPr>
              <a:t>science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as measured by Iowa Assessments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-20481" y="-40965"/>
            <a:ext cx="771518" cy="7004786"/>
            <a:chOff x="-20481" y="-40965"/>
            <a:chExt cx="771518" cy="7004786"/>
          </a:xfrm>
        </p:grpSpPr>
        <p:sp>
          <p:nvSpPr>
            <p:cNvPr id="7" name="Rectangle 6"/>
            <p:cNvSpPr/>
            <p:nvPr/>
          </p:nvSpPr>
          <p:spPr>
            <a:xfrm>
              <a:off x="27301" y="-40965"/>
              <a:ext cx="723736" cy="700478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20481" y="-40965"/>
              <a:ext cx="361868" cy="700478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241047"/>
              </p:ext>
            </p:extLst>
          </p:nvPr>
        </p:nvGraphicFramePr>
        <p:xfrm>
          <a:off x="2285999" y="3182470"/>
          <a:ext cx="5319059" cy="35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8742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1225" y="5960500"/>
            <a:ext cx="4052775" cy="897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3553967"/>
              </p:ext>
            </p:extLst>
          </p:nvPr>
        </p:nvGraphicFramePr>
        <p:xfrm>
          <a:off x="19424" y="179295"/>
          <a:ext cx="9124576" cy="596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4019394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1225" y="5960500"/>
            <a:ext cx="4052775" cy="897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5208218"/>
              </p:ext>
            </p:extLst>
          </p:nvPr>
        </p:nvGraphicFramePr>
        <p:xfrm>
          <a:off x="0" y="140446"/>
          <a:ext cx="9144000" cy="5820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1884104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1876" y="5960500"/>
            <a:ext cx="4052775" cy="897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0179880"/>
              </p:ext>
            </p:extLst>
          </p:nvPr>
        </p:nvGraphicFramePr>
        <p:xfrm>
          <a:off x="0" y="207309"/>
          <a:ext cx="9144000" cy="5858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63134304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037" y="289837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Looking forward…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466" y="1600200"/>
            <a:ext cx="7635334" cy="496757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Analysis of UCSD trend data</a:t>
            </a:r>
          </a:p>
          <a:p>
            <a:r>
              <a:rPr lang="en-US" sz="4000" dirty="0" smtClean="0"/>
              <a:t>Calibration of trend lines and trajectories</a:t>
            </a:r>
          </a:p>
          <a:p>
            <a:r>
              <a:rPr lang="en-US" sz="4000" dirty="0" smtClean="0"/>
              <a:t>Annual improvement goals</a:t>
            </a:r>
          </a:p>
          <a:p>
            <a:r>
              <a:rPr lang="en-US" sz="4000" dirty="0" smtClean="0"/>
              <a:t>Planning for new assessments &amp; baseline</a:t>
            </a:r>
          </a:p>
          <a:p>
            <a:r>
              <a:rPr lang="en-US" sz="4000" dirty="0" smtClean="0"/>
              <a:t>Strategic improvement plan</a:t>
            </a:r>
            <a:endParaRPr lang="en-US" sz="4000" dirty="0"/>
          </a:p>
        </p:txBody>
      </p:sp>
      <p:pic>
        <p:nvPicPr>
          <p:cNvPr id="4" name="Shape 3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091225" y="5960500"/>
            <a:ext cx="4052775" cy="897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4"/>
          <p:cNvGrpSpPr/>
          <p:nvPr/>
        </p:nvGrpSpPr>
        <p:grpSpPr>
          <a:xfrm>
            <a:off x="-20481" y="-40965"/>
            <a:ext cx="771518" cy="7004786"/>
            <a:chOff x="-20481" y="-40965"/>
            <a:chExt cx="771518" cy="7004786"/>
          </a:xfrm>
        </p:grpSpPr>
        <p:sp>
          <p:nvSpPr>
            <p:cNvPr id="6" name="Rectangle 5"/>
            <p:cNvSpPr/>
            <p:nvPr/>
          </p:nvSpPr>
          <p:spPr>
            <a:xfrm>
              <a:off x="27301" y="-40965"/>
              <a:ext cx="723736" cy="700478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20481" y="-40965"/>
              <a:ext cx="361868" cy="700478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927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1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Annual Improvement Goals</a:t>
            </a:r>
            <a:br>
              <a:rPr lang="en-US" dirty="0" smtClean="0"/>
            </a:br>
            <a:r>
              <a:rPr lang="en-US" dirty="0" smtClean="0"/>
              <a:t>2015-16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566" y="1231527"/>
            <a:ext cx="8215434" cy="4967573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In </a:t>
            </a:r>
            <a:r>
              <a:rPr lang="en-US" dirty="0" smtClean="0"/>
              <a:t>2016-17, </a:t>
            </a:r>
            <a:r>
              <a:rPr lang="en-US" b="1" dirty="0" smtClean="0">
                <a:solidFill>
                  <a:srgbClr val="FF0000"/>
                </a:solidFill>
              </a:rPr>
              <a:t>87.6% </a:t>
            </a:r>
            <a:r>
              <a:rPr lang="en-US" dirty="0" smtClean="0"/>
              <a:t>of UCSD 3</a:t>
            </a:r>
            <a:r>
              <a:rPr lang="en-US" baseline="30000" dirty="0" smtClean="0"/>
              <a:t>rd</a:t>
            </a:r>
            <a:r>
              <a:rPr lang="en-US" dirty="0" smtClean="0"/>
              <a:t> – 11</a:t>
            </a:r>
            <a:r>
              <a:rPr lang="en-US" baseline="30000" dirty="0" smtClean="0"/>
              <a:t>th</a:t>
            </a:r>
            <a:r>
              <a:rPr lang="en-US" dirty="0" smtClean="0"/>
              <a:t> grade students will be proficient or advanced in </a:t>
            </a:r>
            <a:r>
              <a:rPr lang="en-US" b="1" dirty="0" smtClean="0">
                <a:solidFill>
                  <a:srgbClr val="FF0000"/>
                </a:solidFill>
              </a:rPr>
              <a:t>reading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as measured by Iowa Assessments.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2016-17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87.8%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/>
              <a:t>of UCSD 3</a:t>
            </a:r>
            <a:r>
              <a:rPr lang="en-US" baseline="30000" dirty="0" smtClean="0"/>
              <a:t>rd</a:t>
            </a:r>
            <a:r>
              <a:rPr lang="en-US" dirty="0" smtClean="0"/>
              <a:t> – 11</a:t>
            </a:r>
            <a:r>
              <a:rPr lang="en-US" baseline="30000" dirty="0" smtClean="0"/>
              <a:t>th</a:t>
            </a:r>
            <a:r>
              <a:rPr lang="en-US" dirty="0" smtClean="0"/>
              <a:t> grade students will be proficient or advanced in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mathematics</a:t>
            </a:r>
            <a:r>
              <a:rPr lang="en-US" dirty="0" smtClean="0"/>
              <a:t> as measured by Iowa Assessments.</a:t>
            </a:r>
          </a:p>
          <a:p>
            <a:r>
              <a:rPr lang="en-US" smtClean="0"/>
              <a:t>In </a:t>
            </a:r>
            <a:r>
              <a:rPr lang="en-US" smtClean="0"/>
              <a:t>2016-17, </a:t>
            </a:r>
            <a:r>
              <a:rPr lang="en-US" b="1" dirty="0" smtClean="0">
                <a:solidFill>
                  <a:srgbClr val="FF0000"/>
                </a:solidFill>
              </a:rPr>
              <a:t>89.5%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UCSD 3</a:t>
            </a:r>
            <a:r>
              <a:rPr lang="en-US" baseline="30000" dirty="0" smtClean="0"/>
              <a:t>rd</a:t>
            </a:r>
            <a:r>
              <a:rPr lang="en-US" dirty="0" smtClean="0"/>
              <a:t> – 11</a:t>
            </a:r>
            <a:r>
              <a:rPr lang="en-US" baseline="30000" dirty="0" smtClean="0"/>
              <a:t>th</a:t>
            </a:r>
            <a:r>
              <a:rPr lang="en-US" dirty="0" smtClean="0"/>
              <a:t> grade students will be proficient or advanced in </a:t>
            </a:r>
            <a:r>
              <a:rPr lang="en-US" b="1" dirty="0" smtClean="0">
                <a:solidFill>
                  <a:srgbClr val="FF0000"/>
                </a:solidFill>
              </a:rPr>
              <a:t>science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as measured by Iowa Assessments.</a:t>
            </a:r>
            <a:endParaRPr lang="en-US" dirty="0"/>
          </a:p>
        </p:txBody>
      </p:sp>
      <p:pic>
        <p:nvPicPr>
          <p:cNvPr id="4" name="Shape 3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091225" y="5960500"/>
            <a:ext cx="4052775" cy="897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4"/>
          <p:cNvGrpSpPr/>
          <p:nvPr/>
        </p:nvGrpSpPr>
        <p:grpSpPr>
          <a:xfrm>
            <a:off x="-20481" y="-40965"/>
            <a:ext cx="771518" cy="7004786"/>
            <a:chOff x="-20481" y="-40965"/>
            <a:chExt cx="771518" cy="7004786"/>
          </a:xfrm>
        </p:grpSpPr>
        <p:sp>
          <p:nvSpPr>
            <p:cNvPr id="6" name="Rectangle 5"/>
            <p:cNvSpPr/>
            <p:nvPr/>
          </p:nvSpPr>
          <p:spPr>
            <a:xfrm>
              <a:off x="27301" y="-40965"/>
              <a:ext cx="723736" cy="700478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20481" y="-40965"/>
              <a:ext cx="361868" cy="700478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8328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313</Words>
  <Application>Microsoft Macintosh PowerPoint</Application>
  <PresentationFormat>On-screen Show (4:3)</PresentationFormat>
  <Paragraphs>36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Urbandale Community Schools Annual Improvement Goals</vt:lpstr>
      <vt:lpstr>Improvement Goal:   Reading 2015 - 16</vt:lpstr>
      <vt:lpstr>Improvement Goal:   Mathematics 2015-16</vt:lpstr>
      <vt:lpstr>Improvement Goal:   Science 2015 - 16</vt:lpstr>
      <vt:lpstr>PowerPoint Presentation</vt:lpstr>
      <vt:lpstr>PowerPoint Presentation</vt:lpstr>
      <vt:lpstr>PowerPoint Presentation</vt:lpstr>
      <vt:lpstr>Looking forward…</vt:lpstr>
      <vt:lpstr>Annual Improvement Goals 2015-16</vt:lpstr>
      <vt:lpstr>Harassment and Bullying Prevention</vt:lpstr>
    </vt:vector>
  </TitlesOfParts>
  <Company>UCSD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UCSD Annual Improvement Goals</dc:title>
  <dc:creator>TechComm</dc:creator>
  <cp:lastModifiedBy>Carlile</cp:lastModifiedBy>
  <cp:revision>20</cp:revision>
  <dcterms:created xsi:type="dcterms:W3CDTF">2015-05-06T17:59:18Z</dcterms:created>
  <dcterms:modified xsi:type="dcterms:W3CDTF">2016-06-02T16:10:33Z</dcterms:modified>
</cp:coreProperties>
</file>